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411" r:id="rId2"/>
    <p:sldId id="310" r:id="rId3"/>
    <p:sldId id="353" r:id="rId4"/>
    <p:sldId id="377" r:id="rId5"/>
    <p:sldId id="356" r:id="rId6"/>
    <p:sldId id="372" r:id="rId7"/>
    <p:sldId id="384" r:id="rId8"/>
    <p:sldId id="324" r:id="rId9"/>
    <p:sldId id="325" r:id="rId10"/>
    <p:sldId id="326" r:id="rId11"/>
    <p:sldId id="329" r:id="rId12"/>
    <p:sldId id="331" r:id="rId13"/>
    <p:sldId id="340" r:id="rId14"/>
    <p:sldId id="360" r:id="rId15"/>
    <p:sldId id="412" r:id="rId16"/>
    <p:sldId id="387" r:id="rId17"/>
    <p:sldId id="332" r:id="rId18"/>
    <p:sldId id="338" r:id="rId19"/>
    <p:sldId id="341" r:id="rId20"/>
    <p:sldId id="339" r:id="rId21"/>
    <p:sldId id="349" r:id="rId22"/>
    <p:sldId id="350" r:id="rId23"/>
    <p:sldId id="347" r:id="rId24"/>
    <p:sldId id="352" r:id="rId25"/>
    <p:sldId id="425" r:id="rId26"/>
    <p:sldId id="346" r:id="rId27"/>
    <p:sldId id="385" r:id="rId28"/>
    <p:sldId id="383" r:id="rId29"/>
    <p:sldId id="382" r:id="rId30"/>
    <p:sldId id="395" r:id="rId31"/>
    <p:sldId id="374" r:id="rId32"/>
    <p:sldId id="358" r:id="rId33"/>
    <p:sldId id="359" r:id="rId34"/>
    <p:sldId id="392" r:id="rId35"/>
    <p:sldId id="348" r:id="rId36"/>
    <p:sldId id="403" r:id="rId37"/>
    <p:sldId id="362" r:id="rId38"/>
    <p:sldId id="363" r:id="rId39"/>
    <p:sldId id="364" r:id="rId40"/>
    <p:sldId id="365" r:id="rId41"/>
    <p:sldId id="366" r:id="rId42"/>
    <p:sldId id="367" r:id="rId43"/>
    <p:sldId id="388" r:id="rId44"/>
    <p:sldId id="391" r:id="rId45"/>
    <p:sldId id="410" r:id="rId46"/>
    <p:sldId id="375" r:id="rId47"/>
    <p:sldId id="376" r:id="rId48"/>
    <p:sldId id="397" r:id="rId49"/>
    <p:sldId id="398" r:id="rId50"/>
    <p:sldId id="368" r:id="rId51"/>
    <p:sldId id="405" r:id="rId52"/>
    <p:sldId id="409" r:id="rId53"/>
    <p:sldId id="402" r:id="rId54"/>
    <p:sldId id="399" r:id="rId55"/>
    <p:sldId id="379" r:id="rId56"/>
    <p:sldId id="378" r:id="rId57"/>
    <p:sldId id="404" r:id="rId58"/>
    <p:sldId id="389" r:id="rId59"/>
    <p:sldId id="390" r:id="rId60"/>
    <p:sldId id="396" r:id="rId61"/>
    <p:sldId id="401" r:id="rId62"/>
    <p:sldId id="394" r:id="rId63"/>
    <p:sldId id="438" r:id="rId64"/>
    <p:sldId id="406" r:id="rId65"/>
    <p:sldId id="430" r:id="rId66"/>
    <p:sldId id="431" r:id="rId67"/>
    <p:sldId id="432" r:id="rId68"/>
    <p:sldId id="433" r:id="rId69"/>
    <p:sldId id="434" r:id="rId70"/>
    <p:sldId id="435" r:id="rId71"/>
    <p:sldId id="436" r:id="rId72"/>
    <p:sldId id="437" r:id="rId73"/>
    <p:sldId id="407" r:id="rId74"/>
    <p:sldId id="408" r:id="rId75"/>
    <p:sldId id="424" r:id="rId76"/>
    <p:sldId id="441" r:id="rId77"/>
    <p:sldId id="439" r:id="rId78"/>
    <p:sldId id="440" r:id="rId79"/>
    <p:sldId id="442" r:id="rId80"/>
    <p:sldId id="415" r:id="rId81"/>
    <p:sldId id="414" r:id="rId82"/>
    <p:sldId id="426" r:id="rId83"/>
    <p:sldId id="428" r:id="rId84"/>
    <p:sldId id="386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0000"/>
    <a:srgbClr val="A71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66" autoAdjust="0"/>
    <p:restoredTop sz="94674"/>
  </p:normalViewPr>
  <p:slideViewPr>
    <p:cSldViewPr snapToGrid="0" snapToObjects="1" showGuides="1">
      <p:cViewPr varScale="1">
        <p:scale>
          <a:sx n="144" d="100"/>
          <a:sy n="144" d="100"/>
        </p:scale>
        <p:origin x="392" y="200"/>
      </p:cViewPr>
      <p:guideLst>
        <p:guide orient="horz" pos="426"/>
        <p:guide pos="2880"/>
      </p:guideLst>
    </p:cSldViewPr>
  </p:slideViewPr>
  <p:outlineViewPr>
    <p:cViewPr>
      <p:scale>
        <a:sx n="33" d="100"/>
        <a:sy n="33" d="100"/>
      </p:scale>
      <p:origin x="0" y="-27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C80C3-8188-B54E-982A-29F769DB63AF}" type="datetimeFigureOut">
              <a:rPr lang="en-US" smtClean="0"/>
              <a:pPr/>
              <a:t>6/25/17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E6B1E-64FF-6046-8C8A-CABC3C7080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495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6E260-817D-7F46-8A7D-C06202C6C04F}" type="datetimeFigureOut">
              <a:rPr lang="en-US" smtClean="0"/>
              <a:pPr/>
              <a:t>6/25/17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E8785-A995-9A40-9D3F-F07D2AA279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8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cago-skyline-2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1"/>
            <a:ext cx="9144001" cy="68580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72712"/>
            <a:ext cx="8229600" cy="697381"/>
          </a:xfrm>
          <a:ln>
            <a:noFill/>
          </a:ln>
        </p:spPr>
        <p:txBody>
          <a:bodyPr anchor="ctr">
            <a:normAutofit/>
          </a:bodyPr>
          <a:lstStyle>
            <a:lvl1pPr algn="ctr">
              <a:defRPr sz="3200" b="1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6108827"/>
            <a:ext cx="8229600" cy="520834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1"/>
            <a:ext cx="9143999" cy="797716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  <a:effectLst/>
            </a:endParaRPr>
          </a:p>
        </p:txBody>
      </p:sp>
      <p:pic>
        <p:nvPicPr>
          <p:cNvPr id="17" name="Picture 16" descr="IoT-Logo-Reversed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1862"/>
            <a:ext cx="3468029" cy="412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0" y="0"/>
            <a:ext cx="9151230" cy="78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85163" algn="l"/>
                <a:tab pos="8970963" algn="l"/>
              </a:tabLst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465" y="0"/>
            <a:ext cx="4613334" cy="784412"/>
          </a:xfrm>
        </p:spPr>
        <p:txBody>
          <a:bodyPr anchor="ctr">
            <a:normAutofit/>
          </a:bodyPr>
          <a:lstStyle>
            <a:lvl1pPr algn="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C0000"/>
              </a:buClr>
              <a:buSzPct val="80000"/>
              <a:buFont typeface="Wingdings" charset="2"/>
              <a:buChar char="§"/>
              <a:defRPr/>
            </a:lvl1pPr>
            <a:lvl2pPr>
              <a:buClr>
                <a:srgbClr val="CC0000"/>
              </a:buClr>
              <a:buSzPct val="80000"/>
              <a:buFont typeface="Wingdings" charset="2"/>
              <a:buChar char="§"/>
              <a:defRPr/>
            </a:lvl2pPr>
            <a:lvl3pPr>
              <a:buClr>
                <a:srgbClr val="CC0000"/>
              </a:buClr>
              <a:buSzPct val="80000"/>
              <a:buFont typeface="Wingdings" charset="2"/>
              <a:buChar char="§"/>
              <a:defRPr/>
            </a:lvl3pPr>
            <a:lvl4pPr>
              <a:buClr>
                <a:srgbClr val="CC0000"/>
              </a:buClr>
              <a:buSzPct val="80000"/>
              <a:buFont typeface="Wingdings" charset="2"/>
              <a:buChar char="§"/>
              <a:defRPr/>
            </a:lvl4pPr>
            <a:lvl5pPr>
              <a:buClr>
                <a:srgbClr val="CC0000"/>
              </a:buClr>
              <a:buSzPct val="80000"/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6356350"/>
            <a:ext cx="8229600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oT-Logo-Reverse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2909"/>
            <a:ext cx="3468029" cy="412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291C-3B39-0341-8CAF-EC6F9C68E1BA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2017 Chicago Coder Conference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0" y="0"/>
            <a:ext cx="9151230" cy="78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85163" algn="l"/>
                <a:tab pos="8970963" algn="l"/>
              </a:tabLst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2186" y="0"/>
            <a:ext cx="4574613" cy="784412"/>
          </a:xfrm>
        </p:spPr>
        <p:txBody>
          <a:bodyPr anchor="ctr">
            <a:normAutofit/>
          </a:bodyPr>
          <a:lstStyle>
            <a:lvl1pPr algn="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356350"/>
            <a:ext cx="8229600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oT-Logo-Reverse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2909"/>
            <a:ext cx="3468029" cy="412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1BEC-DE0F-5743-B1FC-78BB972741E6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2017 Chicago Coder Conference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0" y="0"/>
            <a:ext cx="9151230" cy="784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85163" algn="l"/>
                <a:tab pos="8970963" algn="l"/>
              </a:tabLst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04442" y="0"/>
            <a:ext cx="4582358" cy="784412"/>
          </a:xfrm>
        </p:spPr>
        <p:txBody>
          <a:bodyPr anchor="ctr">
            <a:normAutofit/>
          </a:bodyPr>
          <a:lstStyle>
            <a:lvl1pPr algn="r"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6356350"/>
            <a:ext cx="8229600" cy="1588"/>
          </a:xfrm>
          <a:prstGeom prst="line">
            <a:avLst/>
          </a:prstGeom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oT-Logo-Reverse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2909"/>
            <a:ext cx="3468029" cy="412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33612"/>
            <a:ext cx="9143999" cy="5243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9143999" cy="7977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  <a:effectLst/>
            </a:endParaRPr>
          </a:p>
        </p:txBody>
      </p:sp>
      <p:pic>
        <p:nvPicPr>
          <p:cNvPr id="13" name="Picture 12" descr="2017-CCC-logo-taglin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5"/>
          <a:stretch/>
        </p:blipFill>
        <p:spPr>
          <a:xfrm>
            <a:off x="457200" y="213153"/>
            <a:ext cx="4074920" cy="383916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buClr>
                <a:srgbClr val="CC0000"/>
              </a:buClr>
              <a:buSzPct val="80000"/>
              <a:buFont typeface="Wingdings" charset="2"/>
              <a:buChar char="§"/>
              <a:defRPr/>
            </a:lvl1pPr>
            <a:lvl2pPr>
              <a:buClr>
                <a:srgbClr val="CC0000"/>
              </a:buClr>
              <a:buSzPct val="80000"/>
              <a:buFont typeface="Wingdings" charset="2"/>
              <a:buChar char="§"/>
              <a:defRPr/>
            </a:lvl2pPr>
            <a:lvl3pPr>
              <a:buClr>
                <a:srgbClr val="CC0000"/>
              </a:buClr>
              <a:buSzPct val="80000"/>
              <a:buFont typeface="Wingdings" charset="2"/>
              <a:buChar char="§"/>
              <a:defRPr/>
            </a:lvl3pPr>
            <a:lvl4pPr>
              <a:buClr>
                <a:srgbClr val="CC0000"/>
              </a:buClr>
              <a:buSzPct val="80000"/>
              <a:buFont typeface="Wingdings" charset="2"/>
              <a:buChar char="§"/>
              <a:defRPr/>
            </a:lvl4pPr>
            <a:lvl5pPr>
              <a:buClr>
                <a:srgbClr val="CC0000"/>
              </a:buClr>
              <a:buSzPct val="80000"/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21902"/>
            <a:ext cx="1117600" cy="365125"/>
          </a:xfrm>
        </p:spPr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74799" y="6421902"/>
            <a:ext cx="6451601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2017 Chicago Coder Conference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26400" y="6421902"/>
            <a:ext cx="660400" cy="365125"/>
          </a:xfrm>
        </p:spPr>
        <p:txBody>
          <a:bodyPr/>
          <a:lstStyle/>
          <a:p>
            <a:fld id="{C30F87AD-0E98-3D4B-9E08-C1D342209D6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9144000" cy="5609444"/>
            <a:chOff x="0" y="-1"/>
            <a:chExt cx="9144000" cy="5595471"/>
          </a:xfrm>
        </p:grpSpPr>
        <p:sp>
          <p:nvSpPr>
            <p:cNvPr id="3" name="Rectangle 2"/>
            <p:cNvSpPr/>
            <p:nvPr userDrawn="1"/>
          </p:nvSpPr>
          <p:spPr>
            <a:xfrm>
              <a:off x="0" y="-1"/>
              <a:ext cx="9144000" cy="5595471"/>
            </a:xfrm>
            <a:prstGeom prst="rect">
              <a:avLst/>
            </a:prstGeom>
            <a:gradFill>
              <a:gsLst>
                <a:gs pos="0">
                  <a:srgbClr val="A71520"/>
                </a:gs>
                <a:gs pos="100000">
                  <a:schemeClr val="accent4">
                    <a:tint val="50000"/>
                    <a:satMod val="150000"/>
                  </a:schemeClr>
                </a:gs>
              </a:gsLst>
            </a:gradFill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sta_logo.bmp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3006" y="1234855"/>
              <a:ext cx="3057988" cy="3341912"/>
            </a:xfrm>
            <a:prstGeom prst="rect">
              <a:avLst/>
            </a:prstGeom>
            <a:effectLst/>
          </p:spPr>
        </p:pic>
      </p:grp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" y="3603328"/>
            <a:ext cx="8229600" cy="49424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4108189"/>
            <a:ext cx="8229600" cy="1588"/>
          </a:xfrm>
          <a:prstGeom prst="line">
            <a:avLst/>
          </a:prstGeom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5584540"/>
            <a:ext cx="9144000" cy="1273460"/>
          </a:xfrm>
          <a:prstGeom prst="rect">
            <a:avLst/>
          </a:prstGeom>
          <a:solidFill>
            <a:srgbClr val="A715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STA_logotype.bmp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56" y="97927"/>
            <a:ext cx="1105804" cy="592140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028871-742C-B745-AF60-1B02114D33D0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0F87AD-0E98-3D4B-9E08-C1D342209D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2017 Chicago Coder Conference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57200" y="4130228"/>
            <a:ext cx="8229600" cy="1479216"/>
          </a:xfrm>
        </p:spPr>
        <p:txBody>
          <a:bodyPr anchor="t">
            <a:normAutofit/>
          </a:bodyPr>
          <a:lstStyle>
            <a:lvl1pPr algn="l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icago-skyline-2.jp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1"/>
            <a:ext cx="914400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9143999" cy="1260478"/>
          </a:xfrm>
          <a:prstGeom prst="rect">
            <a:avLst/>
          </a:prstGeom>
          <a:solidFill>
            <a:schemeClr val="tx1">
              <a:alpha val="6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  <a:effectLst/>
            </a:endParaRPr>
          </a:p>
        </p:txBody>
      </p:sp>
      <p:pic>
        <p:nvPicPr>
          <p:cNvPr id="8" name="Picture 7" descr="2017-CCC-logo-tagli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40" y="361768"/>
            <a:ext cx="4074920" cy="5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8028871-742C-B745-AF60-1B02114D33D0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4799" y="6356350"/>
            <a:ext cx="64516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2017 Chicago Coder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64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30F87AD-0E98-3D4B-9E08-C1D342209D6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hf hdr="0"/>
  <p:txStyles>
    <p:titleStyle>
      <a:lvl1pPr algn="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CC0000"/>
        </a:buClr>
        <a:buSzPct val="75000"/>
        <a:buFont typeface="Wingdings" charset="2"/>
        <a:buChar char="§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CC0000"/>
        </a:buClr>
        <a:buSzPct val="75000"/>
        <a:buFont typeface="Wingdings" charset="2"/>
        <a:buChar char="§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CC0000"/>
        </a:buClr>
        <a:buSzPct val="75000"/>
        <a:buFont typeface="Wingdings" charset="2"/>
        <a:buChar char="§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C0000"/>
        </a:buClr>
        <a:buSzPct val="75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CC0000"/>
        </a:buClr>
        <a:buSzPct val="75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2.wdp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8.g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872712"/>
            <a:ext cx="8229600" cy="697381"/>
          </a:xfrm>
          <a:prstGeom prst="rect">
            <a:avLst/>
          </a:prstGeom>
          <a:ln>
            <a:noFill/>
          </a:ln>
        </p:spPr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Design your own computer chips at home. Seriously.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57200" y="6179189"/>
            <a:ext cx="8229600" cy="450472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1800" b="0" i="0" kern="120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/>
              <a:t>Monday, June 26, </a:t>
            </a:r>
            <a:r>
              <a:rPr lang="en-US" sz="1700" dirty="0"/>
              <a:t>2017 • </a:t>
            </a:r>
            <a:r>
              <a:rPr lang="en-US" sz="1700" dirty="0" smtClean="0"/>
              <a:t>10:00am </a:t>
            </a:r>
            <a:r>
              <a:rPr lang="mr-IN" sz="1700" dirty="0" smtClean="0"/>
              <a:t>–</a:t>
            </a:r>
            <a:r>
              <a:rPr lang="en-US" sz="1700" dirty="0" smtClean="0"/>
              <a:t> 12:15pm • Room 208</a:t>
            </a:r>
            <a:endParaRPr lang="en-US" sz="170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481242" y="3664464"/>
            <a:ext cx="6183021" cy="1035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1800" b="0" i="0" kern="1200" baseline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75000"/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/>
              <a:t>Matt DeFano </a:t>
            </a:r>
            <a:r>
              <a:rPr lang="mr-IN" sz="2000" b="0" dirty="0" smtClean="0"/>
              <a:t>–</a:t>
            </a:r>
            <a:r>
              <a:rPr lang="en-US" sz="2000" b="0" dirty="0" smtClean="0"/>
              <a:t> STA Group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github.com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defano</a:t>
            </a:r>
            <a:r>
              <a:rPr lang="en-US" sz="1400" dirty="0">
                <a:solidFill>
                  <a:schemeClr val="bg1"/>
                </a:solidFill>
              </a:rPr>
              <a:t>/digital-design</a:t>
            </a:r>
            <a:endParaRPr lang="en-US" sz="1400" dirty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9957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CC0000"/>
                </a:solidFill>
              </a:rPr>
              <a:t>no matter how complex </a:t>
            </a:r>
            <a:r>
              <a:rPr lang="en-US" dirty="0" smtClean="0"/>
              <a:t>the information.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2765" t="16298" r="11880" b="15175"/>
          <a:stretch/>
        </p:blipFill>
        <p:spPr>
          <a:xfrm>
            <a:off x="2024749" y="4089938"/>
            <a:ext cx="1936751" cy="1761263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0" y="2288415"/>
            <a:ext cx="9144000" cy="1781736"/>
            <a:chOff x="0" y="2193168"/>
            <a:chExt cx="9144000" cy="17817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93168"/>
              <a:ext cx="9144000" cy="1781736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27697" y="2193169"/>
              <a:ext cx="144568" cy="1781735"/>
            </a:xfrm>
            <a:prstGeom prst="rect">
              <a:avLst/>
            </a:prstGeom>
            <a:noFill/>
            <a:ln w="57150" cmpd="sng">
              <a:solidFill>
                <a:srgbClr val="CC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2870594" y="4056889"/>
            <a:ext cx="364379" cy="1781735"/>
          </a:xfrm>
          <a:prstGeom prst="rect">
            <a:avLst/>
          </a:prstGeom>
          <a:noFill/>
          <a:ln w="57150" cmpd="sng">
            <a:solidFill>
              <a:srgbClr val="CC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4135414" y="4005293"/>
            <a:ext cx="2501918" cy="529952"/>
            <a:chOff x="4125089" y="4170477"/>
            <a:chExt cx="2501918" cy="529952"/>
          </a:xfrm>
        </p:grpSpPr>
        <p:sp>
          <p:nvSpPr>
            <p:cNvPr id="22" name="TextBox 21"/>
            <p:cNvSpPr txBox="1"/>
            <p:nvPr/>
          </p:nvSpPr>
          <p:spPr>
            <a:xfrm>
              <a:off x="4145739" y="4239931"/>
              <a:ext cx="2481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30, 32, 16, 17, 18, 14, 12</a:t>
              </a:r>
            </a:p>
          </p:txBody>
        </p:sp>
        <p:sp>
          <p:nvSpPr>
            <p:cNvPr id="24" name="Left Bracket 23"/>
            <p:cNvSpPr/>
            <p:nvPr/>
          </p:nvSpPr>
          <p:spPr>
            <a:xfrm flipH="1">
              <a:off x="6562523" y="4188311"/>
              <a:ext cx="57266" cy="512118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ket 32"/>
            <p:cNvSpPr/>
            <p:nvPr/>
          </p:nvSpPr>
          <p:spPr>
            <a:xfrm>
              <a:off x="4125089" y="4170477"/>
              <a:ext cx="57266" cy="512118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45739" y="4687645"/>
            <a:ext cx="4012475" cy="529952"/>
            <a:chOff x="4125089" y="4170477"/>
            <a:chExt cx="4012475" cy="529952"/>
          </a:xfrm>
        </p:grpSpPr>
        <p:sp>
          <p:nvSpPr>
            <p:cNvPr id="36" name="TextBox 35"/>
            <p:cNvSpPr txBox="1"/>
            <p:nvPr/>
          </p:nvSpPr>
          <p:spPr>
            <a:xfrm>
              <a:off x="4145739" y="4239931"/>
              <a:ext cx="3976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0x1e, 0x20, 0x10, 0x11, 0x12, 0x0e, 0x0c</a:t>
              </a:r>
            </a:p>
          </p:txBody>
        </p:sp>
        <p:sp>
          <p:nvSpPr>
            <p:cNvPr id="37" name="Left Bracket 36"/>
            <p:cNvSpPr/>
            <p:nvPr/>
          </p:nvSpPr>
          <p:spPr>
            <a:xfrm flipH="1">
              <a:off x="8080298" y="4188311"/>
              <a:ext cx="57266" cy="512118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ket 37"/>
            <p:cNvSpPr/>
            <p:nvPr/>
          </p:nvSpPr>
          <p:spPr>
            <a:xfrm>
              <a:off x="4125089" y="4170477"/>
              <a:ext cx="57266" cy="512118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36995" y="5355327"/>
            <a:ext cx="3443169" cy="529952"/>
            <a:chOff x="4125089" y="4170477"/>
            <a:chExt cx="3443169" cy="529952"/>
          </a:xfrm>
        </p:grpSpPr>
        <p:sp>
          <p:nvSpPr>
            <p:cNvPr id="40" name="TextBox 39"/>
            <p:cNvSpPr txBox="1"/>
            <p:nvPr/>
          </p:nvSpPr>
          <p:spPr>
            <a:xfrm>
              <a:off x="4145739" y="4239931"/>
              <a:ext cx="3422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00011110, 0010000, 00010000, </a:t>
              </a:r>
              <a:r>
                <a:rPr lang="is-IS" dirty="0" smtClean="0"/>
                <a:t>…</a:t>
              </a:r>
              <a:endParaRPr lang="en-US" dirty="0" smtClean="0"/>
            </a:p>
          </p:txBody>
        </p:sp>
        <p:sp>
          <p:nvSpPr>
            <p:cNvPr id="41" name="Left Bracket 40"/>
            <p:cNvSpPr/>
            <p:nvPr/>
          </p:nvSpPr>
          <p:spPr>
            <a:xfrm flipH="1">
              <a:off x="7471123" y="4188311"/>
              <a:ext cx="57266" cy="512118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 Bracket 41"/>
            <p:cNvSpPr/>
            <p:nvPr/>
          </p:nvSpPr>
          <p:spPr>
            <a:xfrm>
              <a:off x="4125089" y="4170477"/>
              <a:ext cx="57266" cy="512118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645123" y="4074747"/>
            <a:ext cx="145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1"/>
                </a:solidFill>
              </a:rPr>
              <a:t>as decimal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8150" y="4769526"/>
            <a:ext cx="71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i="1" dirty="0" smtClean="0">
                <a:solidFill>
                  <a:schemeClr val="accent1"/>
                </a:solidFill>
              </a:rPr>
              <a:t>hex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37099" y="5424781"/>
            <a:ext cx="145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i="1" dirty="0" smtClean="0">
                <a:solidFill>
                  <a:schemeClr val="accent1"/>
                </a:solidFill>
              </a:rPr>
              <a:t>binary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425" y="6049245"/>
            <a:ext cx="5468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 charset="0"/>
                <a:ea typeface="Arial" charset="0"/>
                <a:cs typeface="Arial" charset="0"/>
              </a:rPr>
              <a:t>Pulse code modulation (PCM), circa 1920 (used in compact discs).</a:t>
            </a:r>
            <a:endParaRPr lang="en-US" sz="1400" dirty="0">
              <a:solidFill>
                <a:srgbClr val="7F7F7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7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 smtClean="0"/>
              <a:t>Binary data </a:t>
            </a:r>
            <a:r>
              <a:rPr lang="en-US" b="1" dirty="0" smtClean="0">
                <a:solidFill>
                  <a:srgbClr val="CC0000"/>
                </a:solidFill>
              </a:rPr>
              <a:t>can be manipulated </a:t>
            </a:r>
            <a:r>
              <a:rPr lang="en-US" dirty="0" smtClean="0"/>
              <a:t>with </a:t>
            </a:r>
            <a:r>
              <a:rPr lang="en-US" i="1" dirty="0" smtClean="0"/>
              <a:t>Boolean algebra </a:t>
            </a:r>
            <a:r>
              <a:rPr lang="en-US" dirty="0" smtClean="0"/>
              <a:t>and drawn as a network of </a:t>
            </a:r>
            <a:r>
              <a:rPr lang="en-US" i="1" dirty="0" smtClean="0"/>
              <a:t>logic gates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167" t="22371" r="1312" b="6885"/>
          <a:stretch/>
        </p:blipFill>
        <p:spPr>
          <a:xfrm>
            <a:off x="674624" y="2917952"/>
            <a:ext cx="7823200" cy="27188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5920" y="6051528"/>
            <a:ext cx="681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Proposed by George Boole circa 1847; you slept through this in college philosophy. </a:t>
            </a:r>
            <a:endParaRPr lang="en-US" sz="1400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6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Logic gates can be arranged to </a:t>
            </a:r>
            <a:r>
              <a:rPr lang="en-US" b="1" dirty="0" smtClean="0">
                <a:solidFill>
                  <a:srgbClr val="CC0000"/>
                </a:solidFill>
              </a:rPr>
              <a:t>produce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b="1" dirty="0" smtClean="0">
                <a:solidFill>
                  <a:srgbClr val="CC0000"/>
                </a:solidFill>
              </a:rPr>
              <a:t>any transformation </a:t>
            </a:r>
            <a:r>
              <a:rPr lang="en-US" dirty="0" smtClean="0"/>
              <a:t>of input to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934" y="2792033"/>
            <a:ext cx="5200152" cy="29034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09420" y="57261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6053538"/>
            <a:ext cx="8207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Example of a circuit to add two-bit integers</a:t>
            </a:r>
            <a:r>
              <a:rPr lang="en-US" sz="1400" dirty="0" smtClean="0">
                <a:solidFill>
                  <a:srgbClr val="7F7F7F"/>
                </a:solidFill>
              </a:rPr>
              <a:t>.</a:t>
            </a:r>
            <a:endParaRPr lang="en-US" sz="14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8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Every point in a digital circuit exists in </a:t>
            </a:r>
            <a:r>
              <a:rPr lang="en-US" b="1" dirty="0" smtClean="0">
                <a:solidFill>
                  <a:srgbClr val="CC0000"/>
                </a:solidFill>
              </a:rPr>
              <a:t>only one of two states</a:t>
            </a:r>
            <a:r>
              <a:rPr lang="en-US" dirty="0" smtClean="0"/>
              <a:t>: 0 or 1.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905959"/>
              </p:ext>
            </p:extLst>
          </p:nvPr>
        </p:nvGraphicFramePr>
        <p:xfrm>
          <a:off x="457198" y="2918844"/>
          <a:ext cx="8229602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246"/>
                <a:gridCol w="69793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State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Physical 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Representation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/>
                          <a:cs typeface="Arial"/>
                        </a:rPr>
                        <a:t>0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  <a:cs typeface="Arial"/>
                        </a:rPr>
                        <a:t>False, de-asserted</a:t>
                      </a:r>
                      <a:endParaRPr lang="en-US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/>
                          <a:cs typeface="Arial"/>
                        </a:rPr>
                        <a:t>Low Voltage </a:t>
                      </a:r>
                      <a:r>
                        <a:rPr lang="en-US" sz="1200" dirty="0" smtClean="0">
                          <a:latin typeface="Arial"/>
                          <a:cs typeface="Arial"/>
                        </a:rPr>
                        <a:t>(usually 0v, but depends on logic standard)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/>
                          <a:cs typeface="Arial"/>
                        </a:rPr>
                        <a:t>1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  <a:cs typeface="Arial"/>
                        </a:rPr>
                        <a:t>True, asserted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/>
                          <a:cs typeface="Arial"/>
                        </a:rPr>
                        <a:t>High Voltage 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(commonly 5v, 3.3v, 1.8v or 1.2v, </a:t>
                      </a:r>
                      <a:r>
                        <a:rPr lang="en-US" sz="1200" dirty="0" smtClean="0">
                          <a:latin typeface="Arial"/>
                          <a:cs typeface="Arial"/>
                        </a:rPr>
                        <a:t>but depends on logic standard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)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64655"/>
              </p:ext>
            </p:extLst>
          </p:nvPr>
        </p:nvGraphicFramePr>
        <p:xfrm>
          <a:off x="457197" y="4353866"/>
          <a:ext cx="8229602" cy="143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246"/>
                <a:gridCol w="6979356"/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is-IS" sz="1600" b="0" i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Well, not exactly. There’s these two not-quite-a-state</a:t>
                      </a:r>
                      <a:r>
                        <a:rPr lang="is-IS" sz="1600" b="0" i="1" baseline="0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states, too: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/>
                          <a:cs typeface="Arial"/>
                        </a:rPr>
                        <a:t>Z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  <a:cs typeface="Arial"/>
                        </a:rPr>
                        <a:t>Disconnected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/>
                          <a:cs typeface="Arial"/>
                        </a:rPr>
                        <a:t>High</a:t>
                      </a:r>
                      <a:r>
                        <a:rPr lang="en-US" b="1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b="1" dirty="0" smtClean="0">
                          <a:latin typeface="Arial"/>
                          <a:cs typeface="Arial"/>
                        </a:rPr>
                        <a:t>Impedance 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(disconnected, or “</a:t>
                      </a:r>
                      <a:r>
                        <a:rPr lang="en-US" sz="1200" i="0" baseline="0" dirty="0" smtClean="0">
                          <a:latin typeface="Arial"/>
                          <a:cs typeface="Arial"/>
                        </a:rPr>
                        <a:t>floating”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)</a:t>
                      </a:r>
                      <a:r>
                        <a:rPr lang="en-US" sz="1200" dirty="0" smtClean="0">
                          <a:latin typeface="Arial"/>
                          <a:cs typeface="Arial"/>
                        </a:rPr>
                        <a:t>;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 connected to neither power or ground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/>
                          <a:cs typeface="Arial"/>
                        </a:rPr>
                        <a:t>X</a:t>
                      </a:r>
                    </a:p>
                    <a:p>
                      <a:pPr algn="ctr"/>
                      <a:r>
                        <a:rPr lang="en-US" sz="10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  <a:cs typeface="Arial"/>
                        </a:rPr>
                        <a:t>Unknown</a:t>
                      </a:r>
                      <a:endParaRPr lang="en-US" sz="1000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Arial"/>
                          <a:cs typeface="Arial"/>
                        </a:rPr>
                        <a:t>Indeterminate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dirty="0" smtClean="0">
                          <a:latin typeface="Arial"/>
                          <a:cs typeface="Arial"/>
                        </a:rPr>
                        <a:t>(value </a:t>
                      </a:r>
                      <a:r>
                        <a:rPr lang="en-US" sz="1200" baseline="0" dirty="0" smtClean="0">
                          <a:latin typeface="Arial"/>
                          <a:cs typeface="Arial"/>
                        </a:rPr>
                        <a:t>cannot be predicted or is unstable); logical value only; does not have a specific electrical representation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1" y="6051528"/>
            <a:ext cx="8229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This is commonly referred to as </a:t>
            </a:r>
            <a:r>
              <a:rPr lang="en-US" sz="1400" i="1" dirty="0" smtClean="0">
                <a:solidFill>
                  <a:srgbClr val="7F7F7F"/>
                </a:solidFill>
                <a:latin typeface="Arial"/>
                <a:cs typeface="Arial"/>
              </a:rPr>
              <a:t>four-valued logic</a:t>
            </a:r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.</a:t>
            </a:r>
            <a:endParaRPr lang="en-US" sz="1400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8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What do X and Z mean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when evaluating logical expressions?</a:t>
            </a:r>
          </a:p>
          <a:p>
            <a:pPr marL="0" indent="0">
              <a:buNone/>
            </a:pPr>
            <a:endParaRPr lang="en-US" sz="1050" dirty="0"/>
          </a:p>
          <a:p>
            <a:pPr>
              <a:buFont typeface="Wingdings" charset="2"/>
              <a:buChar char="ü"/>
            </a:pPr>
            <a:r>
              <a:rPr lang="en-US" sz="2000" dirty="0" smtClean="0">
                <a:solidFill>
                  <a:srgbClr val="A71520"/>
                </a:solidFill>
                <a:latin typeface="Courier"/>
                <a:cs typeface="Courier"/>
              </a:rPr>
              <a:t>X</a:t>
            </a:r>
            <a:r>
              <a:rPr lang="en-US" sz="2000" i="1" dirty="0" smtClean="0"/>
              <a:t> </a:t>
            </a:r>
            <a:r>
              <a:rPr lang="en-US" sz="2000" dirty="0" smtClean="0"/>
              <a:t>combined with any value </a:t>
            </a:r>
            <a:br>
              <a:rPr lang="en-US" sz="2000" dirty="0" smtClean="0"/>
            </a:br>
            <a:r>
              <a:rPr lang="en-US" sz="2000" dirty="0" smtClean="0"/>
              <a:t>results in </a:t>
            </a:r>
            <a:r>
              <a:rPr lang="en-US" sz="2000" dirty="0" smtClean="0">
                <a:solidFill>
                  <a:srgbClr val="A71520"/>
                </a:solidFill>
                <a:latin typeface="Courier"/>
                <a:cs typeface="Courier"/>
              </a:rPr>
              <a:t>X</a:t>
            </a:r>
            <a:r>
              <a:rPr lang="en-US" sz="2000" dirty="0" smtClean="0"/>
              <a:t> unless short-</a:t>
            </a:r>
            <a:br>
              <a:rPr lang="en-US" sz="2000" dirty="0" smtClean="0"/>
            </a:br>
            <a:r>
              <a:rPr lang="en-US" sz="2000" dirty="0" smtClean="0"/>
              <a:t>circuit evaluation allows</a:t>
            </a:r>
            <a:br>
              <a:rPr lang="en-US" sz="2000" dirty="0" smtClean="0"/>
            </a:br>
            <a:r>
              <a:rPr lang="en-US" sz="2000" dirty="0" smtClean="0"/>
              <a:t>otherwise</a:t>
            </a:r>
            <a:br>
              <a:rPr lang="en-US" sz="2000" dirty="0" smtClean="0"/>
            </a:br>
            <a:r>
              <a:rPr lang="en-US" sz="1000" dirty="0" smtClean="0"/>
              <a:t> </a:t>
            </a:r>
            <a:endParaRPr lang="en-US" sz="2000" dirty="0" smtClean="0"/>
          </a:p>
          <a:p>
            <a:pPr>
              <a:buFont typeface="Wingdings" charset="2"/>
              <a:buChar char="ü"/>
            </a:pPr>
            <a:r>
              <a:rPr lang="en-US" sz="2000" dirty="0" smtClean="0">
                <a:solidFill>
                  <a:srgbClr val="A71520"/>
                </a:solidFill>
                <a:latin typeface="Courier"/>
                <a:cs typeface="Courier"/>
              </a:rPr>
              <a:t>Z</a:t>
            </a:r>
            <a:r>
              <a:rPr lang="en-US" sz="2000" dirty="0" smtClean="0"/>
              <a:t> behaves like </a:t>
            </a:r>
            <a:r>
              <a:rPr lang="en-US" sz="2000" dirty="0" smtClean="0">
                <a:solidFill>
                  <a:srgbClr val="A71520"/>
                </a:solidFill>
                <a:latin typeface="Courier"/>
                <a:cs typeface="Courier"/>
              </a:rPr>
              <a:t>X</a:t>
            </a:r>
            <a:r>
              <a:rPr lang="en-US" sz="2000" i="1" dirty="0" smtClean="0"/>
              <a:t> </a:t>
            </a:r>
            <a:r>
              <a:rPr lang="en-US" sz="2000" dirty="0" smtClean="0"/>
              <a:t>when </a:t>
            </a:r>
            <a:br>
              <a:rPr lang="en-US" sz="2000" dirty="0" smtClean="0"/>
            </a:br>
            <a:r>
              <a:rPr lang="en-US" sz="2000" dirty="0" smtClean="0"/>
              <a:t>evaluated (although it </a:t>
            </a:r>
            <a:br>
              <a:rPr lang="en-US" sz="2000" dirty="0" smtClean="0"/>
            </a:br>
            <a:r>
              <a:rPr lang="en-US" sz="2000" dirty="0" smtClean="0"/>
              <a:t>represents a distinct</a:t>
            </a:r>
            <a:br>
              <a:rPr lang="en-US" sz="2000" dirty="0" smtClean="0"/>
            </a:br>
            <a:r>
              <a:rPr lang="en-US" sz="2000" dirty="0" smtClean="0"/>
              <a:t>electrical state in the circuit)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Group 1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1559920"/>
              </p:ext>
            </p:extLst>
          </p:nvPr>
        </p:nvGraphicFramePr>
        <p:xfrm>
          <a:off x="4189324" y="2603554"/>
          <a:ext cx="2195386" cy="33832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097693"/>
                <a:gridCol w="512257"/>
                <a:gridCol w="585436"/>
              </a:tblGrid>
              <a:tr h="21272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urier"/>
                          <a:cs typeface="Courier"/>
                        </a:rPr>
                        <a:t>y </a:t>
                      </a: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urier"/>
                          <a:cs typeface="Courier"/>
                        </a:rPr>
                        <a:t>= a &amp; </a:t>
                      </a:r>
                      <a:r>
                        <a:rPr kumimoji="0" lang="en-US" sz="20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urier"/>
                          <a:cs typeface="Courier"/>
                        </a:rPr>
                        <a:t>b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 0*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A7152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A7152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 0*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"/>
                          <a:cs typeface="Courier"/>
                        </a:rPr>
                        <a:t>y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"/>
                          <a:cs typeface="Courier"/>
                        </a:rPr>
                        <a:t>a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"/>
                          <a:cs typeface="Courier"/>
                        </a:rPr>
                        <a:t>b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graphicFrame>
        <p:nvGraphicFramePr>
          <p:cNvPr id="8" name="Group 1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8504093"/>
              </p:ext>
            </p:extLst>
          </p:nvPr>
        </p:nvGraphicFramePr>
        <p:xfrm>
          <a:off x="6511457" y="2603554"/>
          <a:ext cx="2132006" cy="33832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066003"/>
                <a:gridCol w="498007"/>
                <a:gridCol w="567996"/>
              </a:tblGrid>
              <a:tr h="2143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urier"/>
                          <a:cs typeface="Courier"/>
                        </a:rPr>
                        <a:t>y </a:t>
                      </a:r>
                      <a:r>
                        <a:rPr kumimoji="0" lang="en-US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Courier"/>
                          <a:cs typeface="Courier"/>
                        </a:rPr>
                        <a:t>= a | </a:t>
                      </a:r>
                      <a:r>
                        <a:rPr kumimoji="0" lang="en-US" sz="20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ourier"/>
                          <a:cs typeface="Courier"/>
                        </a:rPr>
                        <a:t>b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 1*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2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 1*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horzOverflow="overflow"/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Courier"/>
                          <a:cs typeface="Courier"/>
                        </a:rPr>
                        <a:t>y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Courier"/>
                          <a:cs typeface="Courier"/>
                        </a:rPr>
                        <a:t>a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Courier"/>
                          <a:cs typeface="Courier"/>
                        </a:rPr>
                        <a:t>b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4157" y="6051528"/>
            <a:ext cx="281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* Denotes short-circuit evaluation</a:t>
            </a:r>
            <a:endParaRPr lang="en-US" sz="1400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64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15313"/>
            <a:ext cx="3446017" cy="21670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3405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brief lesson in the </a:t>
            </a:r>
            <a:r>
              <a:rPr lang="en-US" b="1" dirty="0" smtClean="0">
                <a:solidFill>
                  <a:srgbClr val="CC0000"/>
                </a:solidFill>
              </a:rPr>
              <a:t>anatomy of a digital signal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sz="1000" dirty="0"/>
          </a:p>
          <a:p>
            <a:pPr marL="0" indent="0">
              <a:buNone/>
            </a:pPr>
            <a:r>
              <a:rPr lang="en-US" sz="2000" dirty="0" smtClean="0"/>
              <a:t>A digital waveform graphs voltage over time without any “analog” elements like curves or sine waves.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98648" y="3864192"/>
            <a:ext cx="5588152" cy="2221316"/>
            <a:chOff x="3098648" y="4104017"/>
            <a:chExt cx="5588152" cy="2221316"/>
          </a:xfrm>
          <a:noFill/>
        </p:grpSpPr>
        <p:grpSp>
          <p:nvGrpSpPr>
            <p:cNvPr id="21" name="Group 20"/>
            <p:cNvGrpSpPr/>
            <p:nvPr/>
          </p:nvGrpSpPr>
          <p:grpSpPr>
            <a:xfrm>
              <a:off x="4594109" y="5015104"/>
              <a:ext cx="3485848" cy="330330"/>
              <a:chOff x="3217507" y="3422951"/>
              <a:chExt cx="3485848" cy="330330"/>
            </a:xfrm>
            <a:grpFill/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4373984" y="3435779"/>
                <a:ext cx="417604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791588" y="3740453"/>
                <a:ext cx="359532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791588" y="3422951"/>
                <a:ext cx="0" cy="33033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373984" y="3422951"/>
                <a:ext cx="0" cy="33033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217507" y="3740453"/>
                <a:ext cx="1156477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217264" y="3435779"/>
                <a:ext cx="417604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634868" y="3740453"/>
                <a:ext cx="1068487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634868" y="3422951"/>
                <a:ext cx="0" cy="33033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217264" y="3422951"/>
                <a:ext cx="0" cy="33033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876800" y="3740453"/>
                <a:ext cx="340464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3098648" y="5740154"/>
              <a:ext cx="1351652" cy="4770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0-value</a:t>
              </a:r>
            </a:p>
            <a:p>
              <a:pPr algn="r"/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False, de-asserted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258306" y="4104017"/>
              <a:ext cx="1091966" cy="4770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1-value</a:t>
              </a:r>
              <a:b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True, asserted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82586" y="5848279"/>
              <a:ext cx="1980029" cy="4770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Positive (“rising”) edge</a:t>
              </a:r>
              <a:b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Transition from 0 to 1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88678" y="4179367"/>
              <a:ext cx="2098651" cy="46935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Negative (”falling”) edge</a:t>
              </a:r>
            </a:p>
            <a:p>
              <a:r>
                <a:rPr 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Transition from 1 to 0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4511957" y="5426969"/>
              <a:ext cx="3727401" cy="0"/>
            </a:xfrm>
            <a:prstGeom prst="line">
              <a:avLst/>
            </a:prstGeom>
            <a:grpFill/>
            <a:ln w="12700" cmpd="sng">
              <a:prstDash val="sysDash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8211990" y="5288468"/>
              <a:ext cx="474810" cy="276999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200" i="1" dirty="0" smtClean="0">
                  <a:latin typeface="Arial"/>
                  <a:cs typeface="Arial"/>
                </a:rPr>
                <a:t>time</a:t>
              </a:r>
              <a:endParaRPr lang="en-US" sz="1200" i="1" dirty="0">
                <a:latin typeface="Arial"/>
                <a:cs typeface="Arial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4511956" y="4984071"/>
              <a:ext cx="11422" cy="442897"/>
            </a:xfrm>
            <a:prstGeom prst="line">
              <a:avLst/>
            </a:prstGeom>
            <a:grpFill/>
            <a:ln w="12700" cmpd="sng">
              <a:prstDash val="sysDash"/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184182" y="4706644"/>
              <a:ext cx="678391" cy="276999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r>
                <a:rPr lang="en-US" sz="1200" i="1" smtClean="0">
                  <a:latin typeface="Arial"/>
                  <a:cs typeface="Arial"/>
                </a:rPr>
                <a:t>voltage</a:t>
              </a:r>
              <a:endParaRPr lang="en-US" sz="1200" i="1" dirty="0">
                <a:latin typeface="Arial"/>
                <a:cs typeface="Arial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455298" y="5369293"/>
              <a:ext cx="796506" cy="626612"/>
            </a:xfrm>
            <a:custGeom>
              <a:avLst/>
              <a:gdLst>
                <a:gd name="connsiteX0" fmla="*/ 0 w 796506"/>
                <a:gd name="connsiteY0" fmla="*/ 603115 h 626612"/>
                <a:gd name="connsiteX1" fmla="*/ 710119 w 796506"/>
                <a:gd name="connsiteY1" fmla="*/ 554477 h 626612"/>
                <a:gd name="connsiteX2" fmla="*/ 758758 w 796506"/>
                <a:gd name="connsiteY2" fmla="*/ 0 h 62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6506" h="626612">
                  <a:moveTo>
                    <a:pt x="0" y="603115"/>
                  </a:moveTo>
                  <a:cubicBezTo>
                    <a:pt x="291829" y="629055"/>
                    <a:pt x="583659" y="654996"/>
                    <a:pt x="710119" y="554477"/>
                  </a:cubicBezTo>
                  <a:cubicBezTo>
                    <a:pt x="836579" y="453958"/>
                    <a:pt x="797668" y="226979"/>
                    <a:pt x="758758" y="0"/>
                  </a:cubicBezTo>
                </a:path>
              </a:pathLst>
            </a:custGeom>
            <a:grpFill/>
            <a:ln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5379426" y="4338163"/>
              <a:ext cx="707070" cy="612842"/>
            </a:xfrm>
            <a:custGeom>
              <a:avLst/>
              <a:gdLst>
                <a:gd name="connsiteX0" fmla="*/ 0 w 707070"/>
                <a:gd name="connsiteY0" fmla="*/ 0 h 612842"/>
                <a:gd name="connsiteX1" fmla="*/ 651753 w 707070"/>
                <a:gd name="connsiteY1" fmla="*/ 330740 h 612842"/>
                <a:gd name="connsiteX2" fmla="*/ 671208 w 707070"/>
                <a:gd name="connsiteY2" fmla="*/ 612842 h 61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7070" h="612842">
                  <a:moveTo>
                    <a:pt x="0" y="0"/>
                  </a:moveTo>
                  <a:cubicBezTo>
                    <a:pt x="269942" y="114300"/>
                    <a:pt x="539885" y="228600"/>
                    <a:pt x="651753" y="330740"/>
                  </a:cubicBezTo>
                  <a:cubicBezTo>
                    <a:pt x="763621" y="432880"/>
                    <a:pt x="671208" y="612842"/>
                    <a:pt x="671208" y="612842"/>
                  </a:cubicBezTo>
                </a:path>
              </a:pathLst>
            </a:custGeom>
            <a:grpFill/>
            <a:ln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5947064" y="5203924"/>
              <a:ext cx="609410" cy="807396"/>
            </a:xfrm>
            <a:custGeom>
              <a:avLst/>
              <a:gdLst>
                <a:gd name="connsiteX0" fmla="*/ 346763 w 609410"/>
                <a:gd name="connsiteY0" fmla="*/ 807396 h 807396"/>
                <a:gd name="connsiteX1" fmla="*/ 6295 w 609410"/>
                <a:gd name="connsiteY1" fmla="*/ 593388 h 807396"/>
                <a:gd name="connsiteX2" fmla="*/ 609410 w 609410"/>
                <a:gd name="connsiteY2" fmla="*/ 0 h 80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10" h="807396">
                  <a:moveTo>
                    <a:pt x="346763" y="807396"/>
                  </a:moveTo>
                  <a:cubicBezTo>
                    <a:pt x="154641" y="767675"/>
                    <a:pt x="-37480" y="727954"/>
                    <a:pt x="6295" y="593388"/>
                  </a:cubicBezTo>
                  <a:cubicBezTo>
                    <a:pt x="50069" y="458822"/>
                    <a:pt x="609410" y="0"/>
                    <a:pt x="609410" y="0"/>
                  </a:cubicBezTo>
                </a:path>
              </a:pathLst>
            </a:custGeom>
            <a:grpFill/>
            <a:ln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7058158" y="4530651"/>
              <a:ext cx="816731" cy="614963"/>
            </a:xfrm>
            <a:custGeom>
              <a:avLst/>
              <a:gdLst>
                <a:gd name="connsiteX0" fmla="*/ 457200 w 457200"/>
                <a:gd name="connsiteY0" fmla="*/ 0 h 807396"/>
                <a:gd name="connsiteX1" fmla="*/ 379378 w 457200"/>
                <a:gd name="connsiteY1" fmla="*/ 603115 h 807396"/>
                <a:gd name="connsiteX2" fmla="*/ 0 w 457200"/>
                <a:gd name="connsiteY2" fmla="*/ 807396 h 80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807396">
                  <a:moveTo>
                    <a:pt x="457200" y="0"/>
                  </a:moveTo>
                  <a:cubicBezTo>
                    <a:pt x="456389" y="234274"/>
                    <a:pt x="455578" y="468549"/>
                    <a:pt x="379378" y="603115"/>
                  </a:cubicBezTo>
                  <a:cubicBezTo>
                    <a:pt x="303178" y="737681"/>
                    <a:pt x="0" y="807396"/>
                    <a:pt x="0" y="807396"/>
                  </a:cubicBezTo>
                </a:path>
              </a:pathLst>
            </a:custGeom>
            <a:grpFill/>
            <a:ln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77462" y="5358598"/>
            <a:ext cx="1965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GTKWave</a:t>
            </a:r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- Waveform viewer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51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Gates are comprised of transistors, which work like </a:t>
            </a:r>
            <a:r>
              <a:rPr lang="en-US" b="1" dirty="0" smtClean="0">
                <a:solidFill>
                  <a:srgbClr val="CC0000"/>
                </a:solidFill>
              </a:rPr>
              <a:t>electrically controlled switches</a:t>
            </a:r>
            <a:r>
              <a:rPr lang="is-I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1073" y="3136776"/>
            <a:ext cx="252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Apply a bit of voltage to </a:t>
            </a:r>
            <a:r>
              <a:rPr lang="en-US" b="1" dirty="0" smtClean="0">
                <a:latin typeface="Arial"/>
                <a:cs typeface="Arial"/>
              </a:rPr>
              <a:t>G</a:t>
            </a:r>
            <a:r>
              <a:rPr lang="en-US" dirty="0" smtClean="0">
                <a:latin typeface="Arial"/>
                <a:cs typeface="Arial"/>
              </a:rPr>
              <a:t> (</a:t>
            </a:r>
            <a:r>
              <a:rPr lang="en-US" i="1" dirty="0" smtClean="0">
                <a:latin typeface="Arial"/>
                <a:cs typeface="Arial"/>
              </a:rPr>
              <a:t>gate</a:t>
            </a:r>
            <a:r>
              <a:rPr lang="en-US" dirty="0" smtClean="0">
                <a:latin typeface="Arial"/>
                <a:cs typeface="Arial"/>
              </a:rPr>
              <a:t>).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2651" y="3749516"/>
            <a:ext cx="2784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>
                <a:latin typeface="Arial"/>
                <a:cs typeface="Arial"/>
              </a:rPr>
              <a:t>… and the switch closes; electricity flows between </a:t>
            </a:r>
            <a:r>
              <a:rPr lang="is-IS" b="1" dirty="0" smtClean="0">
                <a:latin typeface="Arial"/>
                <a:cs typeface="Arial"/>
              </a:rPr>
              <a:t>S</a:t>
            </a:r>
            <a:r>
              <a:rPr lang="is-IS" dirty="0" smtClean="0">
                <a:latin typeface="Arial"/>
                <a:cs typeface="Arial"/>
              </a:rPr>
              <a:t> (</a:t>
            </a:r>
            <a:r>
              <a:rPr lang="is-IS" i="1" dirty="0" smtClean="0">
                <a:latin typeface="Arial"/>
                <a:cs typeface="Arial"/>
              </a:rPr>
              <a:t>source</a:t>
            </a:r>
            <a:r>
              <a:rPr lang="is-IS" dirty="0" smtClean="0">
                <a:latin typeface="Arial"/>
                <a:cs typeface="Arial"/>
              </a:rPr>
              <a:t>) and </a:t>
            </a:r>
            <a:r>
              <a:rPr lang="is-IS" b="1" dirty="0" smtClean="0">
                <a:latin typeface="Arial"/>
                <a:cs typeface="Arial"/>
              </a:rPr>
              <a:t>D</a:t>
            </a:r>
            <a:r>
              <a:rPr lang="is-IS" dirty="0" smtClean="0">
                <a:latin typeface="Arial"/>
                <a:cs typeface="Arial"/>
              </a:rPr>
              <a:t> (</a:t>
            </a:r>
            <a:r>
              <a:rPr lang="is-IS" i="1" dirty="0" smtClean="0">
                <a:latin typeface="Arial"/>
                <a:cs typeface="Arial"/>
              </a:rPr>
              <a:t>drain</a:t>
            </a:r>
            <a:r>
              <a:rPr lang="is-IS" dirty="0" smtClean="0">
                <a:latin typeface="Arial"/>
                <a:cs typeface="Arial"/>
              </a:rPr>
              <a:t>).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861" y="6051528"/>
            <a:ext cx="5240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Schematic symbol for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an N-channel field-effect transistor (FET)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985155" y="2763122"/>
            <a:ext cx="2348846" cy="3032762"/>
            <a:chOff x="2736911" y="3141503"/>
            <a:chExt cx="1505463" cy="1943811"/>
          </a:xfrm>
        </p:grpSpPr>
        <p:sp>
          <p:nvSpPr>
            <p:cNvPr id="12" name="Oval 11"/>
            <p:cNvSpPr/>
            <p:nvPr/>
          </p:nvSpPr>
          <p:spPr>
            <a:xfrm>
              <a:off x="3268603" y="3609829"/>
              <a:ext cx="973771" cy="973771"/>
            </a:xfrm>
            <a:prstGeom prst="ellipse">
              <a:avLst/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594045" y="3706040"/>
              <a:ext cx="0" cy="790002"/>
            </a:xfrm>
            <a:prstGeom prst="line">
              <a:avLst/>
            </a:prstGeom>
            <a:ln w="203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631645" y="3854968"/>
              <a:ext cx="232796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631645" y="4373443"/>
              <a:ext cx="232796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009030" y="4101978"/>
              <a:ext cx="522924" cy="0"/>
            </a:xfrm>
            <a:prstGeom prst="line">
              <a:avLst/>
            </a:prstGeom>
            <a:ln w="38100" cmpd="sng"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52925" y="3457113"/>
              <a:ext cx="0" cy="40596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852925" y="4373443"/>
              <a:ext cx="0" cy="40596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714140" y="4749963"/>
              <a:ext cx="271863" cy="335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Arial"/>
                  <a:cs typeface="Arial"/>
                </a:rPr>
                <a:t>S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25085" y="3141503"/>
              <a:ext cx="284561" cy="335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D</a:t>
              </a:r>
              <a:endParaRPr lang="en-US" sz="2800" b="1" dirty="0">
                <a:latin typeface="Arial"/>
                <a:cs typeface="Arial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36911" y="3928173"/>
              <a:ext cx="297372" cy="3353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rial"/>
                  <a:cs typeface="Arial"/>
                </a:rPr>
                <a:t>G</a:t>
              </a:r>
              <a:endParaRPr lang="en-US" sz="2800" b="1" dirty="0">
                <a:latin typeface="Arial"/>
                <a:cs typeface="Arial"/>
              </a:endParaRPr>
            </a:p>
          </p:txBody>
        </p:sp>
      </p:grpSp>
      <p:sp>
        <p:nvSpPr>
          <p:cNvPr id="56" name="Freeform 55"/>
          <p:cNvSpPr/>
          <p:nvPr/>
        </p:nvSpPr>
        <p:spPr>
          <a:xfrm>
            <a:off x="1972000" y="3607493"/>
            <a:ext cx="1095949" cy="440387"/>
          </a:xfrm>
          <a:custGeom>
            <a:avLst/>
            <a:gdLst>
              <a:gd name="connsiteX0" fmla="*/ 0 w 1095949"/>
              <a:gd name="connsiteY0" fmla="*/ 0 h 440387"/>
              <a:gd name="connsiteX1" fmla="*/ 880856 w 1095949"/>
              <a:gd name="connsiteY1" fmla="*/ 286764 h 440387"/>
              <a:gd name="connsiteX2" fmla="*/ 1095949 w 1095949"/>
              <a:gd name="connsiteY2" fmla="*/ 440387 h 44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949" h="440387">
                <a:moveTo>
                  <a:pt x="0" y="0"/>
                </a:moveTo>
                <a:cubicBezTo>
                  <a:pt x="349099" y="106683"/>
                  <a:pt x="698198" y="213366"/>
                  <a:pt x="880856" y="286764"/>
                </a:cubicBezTo>
                <a:cubicBezTo>
                  <a:pt x="1063514" y="360162"/>
                  <a:pt x="1095949" y="440387"/>
                  <a:pt x="1095949" y="440387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4911027" y="3106896"/>
            <a:ext cx="776674" cy="2372157"/>
          </a:xfrm>
          <a:custGeom>
            <a:avLst/>
            <a:gdLst>
              <a:gd name="connsiteX0" fmla="*/ 20991 w 776674"/>
              <a:gd name="connsiteY0" fmla="*/ 2372157 h 2372157"/>
              <a:gd name="connsiteX1" fmla="*/ 776650 w 776674"/>
              <a:gd name="connsiteY1" fmla="*/ 1123101 h 2372157"/>
              <a:gd name="connsiteX2" fmla="*/ 0 w 776674"/>
              <a:gd name="connsiteY2" fmla="*/ 0 h 2372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674" h="2372157">
                <a:moveTo>
                  <a:pt x="20991" y="2372157"/>
                </a:moveTo>
                <a:cubicBezTo>
                  <a:pt x="400570" y="1945308"/>
                  <a:pt x="780149" y="1518460"/>
                  <a:pt x="776650" y="1123101"/>
                </a:cubicBezTo>
                <a:cubicBezTo>
                  <a:pt x="773152" y="727741"/>
                  <a:pt x="0" y="0"/>
                  <a:pt x="0" y="0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863666" y="4979737"/>
            <a:ext cx="914078" cy="923921"/>
            <a:chOff x="753173" y="4082267"/>
            <a:chExt cx="1459611" cy="1475326"/>
          </a:xfrm>
        </p:grpSpPr>
        <p:grpSp>
          <p:nvGrpSpPr>
            <p:cNvPr id="23" name="Group 22"/>
            <p:cNvGrpSpPr/>
            <p:nvPr/>
          </p:nvGrpSpPr>
          <p:grpSpPr>
            <a:xfrm>
              <a:off x="753173" y="4082267"/>
              <a:ext cx="1459611" cy="1475326"/>
              <a:chOff x="2977620" y="3471191"/>
              <a:chExt cx="1264754" cy="1278376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268603" y="3609829"/>
                <a:ext cx="973771" cy="973771"/>
              </a:xfrm>
              <a:prstGeom prst="ellipse">
                <a:avLst/>
              </a:pr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3594045" y="3706040"/>
                <a:ext cx="0" cy="790002"/>
              </a:xfrm>
              <a:prstGeom prst="line">
                <a:avLst/>
              </a:prstGeom>
              <a:ln w="825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631645" y="3854968"/>
                <a:ext cx="232796" cy="0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631645" y="4373443"/>
                <a:ext cx="232796" cy="0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2977620" y="4101041"/>
                <a:ext cx="457215" cy="93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 type="none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852925" y="3471191"/>
                <a:ext cx="0" cy="405966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3852925" y="4343601"/>
                <a:ext cx="0" cy="405966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1186048" y="4722481"/>
              <a:ext cx="175523" cy="175523"/>
            </a:xfrm>
            <a:prstGeom prst="ellips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25042" y="5119231"/>
            <a:ext cx="164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Inverse polarity (P-channel) version exists, too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300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Transistors can be </a:t>
            </a:r>
            <a:r>
              <a:rPr lang="en-US" b="1" dirty="0" smtClean="0">
                <a:solidFill>
                  <a:srgbClr val="CC0000"/>
                </a:solidFill>
              </a:rPr>
              <a:t>arranged to form logic gates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479340" y="2582203"/>
            <a:ext cx="6417076" cy="3046150"/>
            <a:chOff x="4042896" y="1715660"/>
            <a:chExt cx="1561253" cy="741118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4042896" y="2254823"/>
              <a:ext cx="415107" cy="1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042896" y="1899971"/>
              <a:ext cx="415107" cy="1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340896" y="2086964"/>
              <a:ext cx="263253" cy="1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Delay 31"/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18868" y="5213127"/>
            <a:ext cx="741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POWER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785984" y="2810319"/>
            <a:ext cx="754661" cy="0"/>
          </a:xfrm>
          <a:prstGeom prst="line">
            <a:avLst/>
          </a:prstGeom>
          <a:ln w="28575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785984" y="5381031"/>
            <a:ext cx="494342" cy="0"/>
          </a:xfrm>
          <a:prstGeom prst="line">
            <a:avLst/>
          </a:prstGeom>
          <a:ln w="28575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540645" y="2794444"/>
            <a:ext cx="0" cy="1313900"/>
          </a:xfrm>
          <a:prstGeom prst="line">
            <a:avLst/>
          </a:prstGeom>
          <a:ln w="28575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26029" y="4108340"/>
            <a:ext cx="2554798" cy="0"/>
          </a:xfrm>
          <a:prstGeom prst="line">
            <a:avLst/>
          </a:prstGeom>
          <a:ln w="28575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799250" y="3894377"/>
            <a:ext cx="0" cy="385277"/>
          </a:xfrm>
          <a:prstGeom prst="line">
            <a:avLst/>
          </a:prstGeom>
          <a:ln w="28575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964567" y="4470934"/>
            <a:ext cx="1722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Output of a gate </a:t>
            </a:r>
            <a:r>
              <a:rPr lang="en-US" b="1" dirty="0" smtClean="0">
                <a:solidFill>
                  <a:srgbClr val="CC0000"/>
                </a:solidFill>
                <a:latin typeface="Arial"/>
                <a:cs typeface="Arial"/>
              </a:rPr>
              <a:t>changes continuously </a:t>
            </a:r>
            <a:r>
              <a:rPr lang="en-US" dirty="0" smtClean="0">
                <a:latin typeface="Arial"/>
                <a:cs typeface="Arial"/>
              </a:rPr>
              <a:t>in response input.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9788" y="2941982"/>
            <a:ext cx="267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If this is a 1</a:t>
            </a:r>
            <a:r>
              <a:rPr lang="mr-IN" i="1" dirty="0" smtClean="0">
                <a:latin typeface="Arial"/>
                <a:cs typeface="Arial"/>
              </a:rPr>
              <a:t>…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9788" y="4411845"/>
            <a:ext cx="271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Arial"/>
                <a:cs typeface="Arial"/>
              </a:rPr>
              <a:t>…</a:t>
            </a:r>
            <a:r>
              <a:rPr lang="en-US" i="1" dirty="0" smtClean="0">
                <a:latin typeface="Arial"/>
                <a:cs typeface="Arial"/>
              </a:rPr>
              <a:t> </a:t>
            </a:r>
            <a:r>
              <a:rPr lang="en-US" b="1" i="1" dirty="0" smtClean="0">
                <a:latin typeface="Arial"/>
                <a:cs typeface="Arial"/>
              </a:rPr>
              <a:t>and</a:t>
            </a:r>
            <a:r>
              <a:rPr lang="en-US" i="1" dirty="0" smtClean="0">
                <a:latin typeface="Arial"/>
                <a:cs typeface="Arial"/>
              </a:rPr>
              <a:t> this is also a 1</a:t>
            </a:r>
            <a:r>
              <a:rPr lang="mr-IN" i="1" dirty="0" smtClean="0">
                <a:latin typeface="Arial"/>
                <a:cs typeface="Arial"/>
              </a:rPr>
              <a:t>…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89220" y="3661176"/>
            <a:ext cx="178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Arial"/>
                <a:cs typeface="Arial"/>
              </a:rPr>
              <a:t>…</a:t>
            </a:r>
            <a:r>
              <a:rPr lang="en-US" i="1" dirty="0" smtClean="0">
                <a:latin typeface="Arial"/>
                <a:cs typeface="Arial"/>
              </a:rPr>
              <a:t> then this is 1</a:t>
            </a:r>
            <a:endParaRPr lang="en-US" i="1" dirty="0">
              <a:latin typeface="Arial"/>
              <a:cs typeface="Arial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115528" y="2817288"/>
            <a:ext cx="1002802" cy="1077089"/>
            <a:chOff x="3013236" y="3459217"/>
            <a:chExt cx="1229138" cy="1320192"/>
          </a:xfrm>
        </p:grpSpPr>
        <p:sp>
          <p:nvSpPr>
            <p:cNvPr id="45" name="Oval 44"/>
            <p:cNvSpPr/>
            <p:nvPr/>
          </p:nvSpPr>
          <p:spPr>
            <a:xfrm>
              <a:off x="3268603" y="3609829"/>
              <a:ext cx="973771" cy="973771"/>
            </a:xfrm>
            <a:prstGeom prst="ellipse">
              <a:avLst/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594045" y="3706040"/>
              <a:ext cx="0" cy="790002"/>
            </a:xfrm>
            <a:prstGeom prst="line">
              <a:avLst/>
            </a:prstGeom>
            <a:ln w="1270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631645" y="3854968"/>
              <a:ext cx="232796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631645" y="4373443"/>
              <a:ext cx="232796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013236" y="4101978"/>
              <a:ext cx="522924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850821" y="3459217"/>
              <a:ext cx="0" cy="4059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850821" y="4373443"/>
              <a:ext cx="0" cy="4059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3115859" y="4274200"/>
            <a:ext cx="1002802" cy="1106829"/>
            <a:chOff x="3013236" y="3459217"/>
            <a:chExt cx="1229138" cy="1356645"/>
          </a:xfrm>
        </p:grpSpPr>
        <p:sp>
          <p:nvSpPr>
            <p:cNvPr id="67" name="Oval 66"/>
            <p:cNvSpPr/>
            <p:nvPr/>
          </p:nvSpPr>
          <p:spPr>
            <a:xfrm>
              <a:off x="3268603" y="3609829"/>
              <a:ext cx="973771" cy="973771"/>
            </a:xfrm>
            <a:prstGeom prst="ellipse">
              <a:avLst/>
            </a:prstGeom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3594045" y="3706040"/>
              <a:ext cx="0" cy="790002"/>
            </a:xfrm>
            <a:prstGeom prst="line">
              <a:avLst/>
            </a:prstGeom>
            <a:ln w="1270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631645" y="3854968"/>
              <a:ext cx="232796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31645" y="4373443"/>
              <a:ext cx="232796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013236" y="4101978"/>
              <a:ext cx="522924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850821" y="3459217"/>
              <a:ext cx="0" cy="4059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850821" y="4373442"/>
              <a:ext cx="0" cy="44242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495861" y="6051528"/>
            <a:ext cx="7415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For illustration only; not an accurate schematic of a TTL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AND gate.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What’s wrong with it?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6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Gates can be arranged to create </a:t>
            </a:r>
            <a:r>
              <a:rPr lang="en-US" b="1" dirty="0" smtClean="0">
                <a:solidFill>
                  <a:srgbClr val="CC0000"/>
                </a:solidFill>
              </a:rPr>
              <a:t>single-bit memories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called </a:t>
            </a:r>
            <a:r>
              <a:rPr lang="en-US" i="1" dirty="0" smtClean="0"/>
              <a:t>flip-flops</a:t>
            </a:r>
            <a:r>
              <a:rPr lang="en-US" dirty="0" smtClean="0"/>
              <a:t> (“registers”).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00" y="2668182"/>
            <a:ext cx="3036407" cy="324990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92066" y="5323976"/>
            <a:ext cx="2052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latin typeface="Arial"/>
                <a:cs typeface="Arial"/>
              </a:rPr>
              <a:t>Referred to by this schematic symbol</a:t>
            </a:r>
            <a:endParaRPr lang="en-US" sz="1400" i="1" dirty="0">
              <a:latin typeface="Arial"/>
              <a:cs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55021" y="3407741"/>
            <a:ext cx="2101837" cy="1759510"/>
            <a:chOff x="6195917" y="3578329"/>
            <a:chExt cx="2101837" cy="1759510"/>
          </a:xfrm>
        </p:grpSpPr>
        <p:grpSp>
          <p:nvGrpSpPr>
            <p:cNvPr id="24" name="Group 23"/>
            <p:cNvGrpSpPr/>
            <p:nvPr/>
          </p:nvGrpSpPr>
          <p:grpSpPr>
            <a:xfrm>
              <a:off x="6195917" y="3578329"/>
              <a:ext cx="2101837" cy="1759510"/>
              <a:chOff x="4772378" y="3203223"/>
              <a:chExt cx="2477912" cy="2074334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5390445" y="3203223"/>
                <a:ext cx="1241778" cy="2074334"/>
              </a:xfrm>
              <a:prstGeom prst="rect">
                <a:avLst/>
              </a:prstGeom>
              <a:ln w="285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401734" y="3400697"/>
                <a:ext cx="440943" cy="544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D</a:t>
                </a:r>
                <a:endParaRPr lang="en-US" sz="24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410500" y="4501068"/>
                <a:ext cx="752232" cy="544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CLK</a:t>
                </a:r>
                <a:endParaRPr lang="en-US" sz="24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228946" y="3417333"/>
                <a:ext cx="4026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Q</a:t>
                </a:r>
                <a:endParaRPr lang="en-US" sz="2400" dirty="0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4772378" y="4788345"/>
                <a:ext cx="618067" cy="1"/>
              </a:xfrm>
              <a:prstGeom prst="line">
                <a:avLst/>
              </a:prstGeom>
              <a:ln w="28575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6632226" y="3709500"/>
                <a:ext cx="618064" cy="1"/>
              </a:xfrm>
              <a:prstGeom prst="line">
                <a:avLst/>
              </a:prstGeom>
              <a:ln w="28575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/>
            <p:cNvCxnSpPr/>
            <p:nvPr/>
          </p:nvCxnSpPr>
          <p:spPr>
            <a:xfrm flipH="1" flipV="1">
              <a:off x="6195917" y="4007146"/>
              <a:ext cx="527164" cy="1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95861" y="6051528"/>
            <a:ext cx="80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This talk will deal exclusively with positive-edge triggered, D-type, flip-flops with asynchronous reset.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4477263" y="2696613"/>
            <a:ext cx="617039" cy="3210305"/>
          </a:xfrm>
          <a:prstGeom prst="rightBrace">
            <a:avLst>
              <a:gd name="adj1" fmla="val 147532"/>
              <a:gd name="adj2" fmla="val 49410"/>
            </a:avLst>
          </a:prstGeom>
          <a:ln w="76200" cmpd="sng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0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Flip-flops store their input </a:t>
            </a:r>
            <a:r>
              <a:rPr lang="en-US" dirty="0" smtClean="0"/>
              <a:t>(</a:t>
            </a:r>
            <a:r>
              <a:rPr lang="en-US" i="1" dirty="0" smtClean="0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dirty="0" smtClean="0"/>
              <a:t>) the moment the clock (</a:t>
            </a:r>
            <a:r>
              <a:rPr lang="en-US" i="1" dirty="0" smtClean="0">
                <a:latin typeface="Courier" charset="0"/>
                <a:ea typeface="Courier" charset="0"/>
                <a:cs typeface="Courier" charset="0"/>
              </a:rPr>
              <a:t>CLK</a:t>
            </a:r>
            <a:r>
              <a:rPr lang="en-US" dirty="0" smtClean="0"/>
              <a:t>) changes state.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At the rising edge of the </a:t>
            </a:r>
            <a:r>
              <a:rPr lang="en-US" sz="1800" i="1" dirty="0" smtClean="0"/>
              <a:t>CLK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input,</a:t>
            </a:r>
            <a:r>
              <a:rPr lang="en-US" sz="1800" dirty="0"/>
              <a:t> </a:t>
            </a:r>
            <a:r>
              <a:rPr lang="en-US" sz="1800" dirty="0" smtClean="0"/>
              <a:t>the flip-flop samples the </a:t>
            </a:r>
            <a:br>
              <a:rPr lang="en-US" sz="1800" dirty="0" smtClean="0"/>
            </a:br>
            <a:r>
              <a:rPr lang="en-US" sz="1800" dirty="0" smtClean="0"/>
              <a:t>value of </a:t>
            </a:r>
            <a:r>
              <a:rPr lang="en-US" sz="1800" i="1" dirty="0" smtClean="0"/>
              <a:t>D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The flip-flop produces a </a:t>
            </a:r>
            <a:br>
              <a:rPr lang="en-US" sz="1800" dirty="0" smtClean="0"/>
            </a:br>
            <a:r>
              <a:rPr lang="en-US" sz="1800" dirty="0" smtClean="0"/>
              <a:t>constant</a:t>
            </a:r>
            <a:r>
              <a:rPr lang="en-US" sz="1800" dirty="0"/>
              <a:t> </a:t>
            </a:r>
            <a:r>
              <a:rPr lang="en-US" sz="1800" dirty="0" smtClean="0"/>
              <a:t>output until a new input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is sampled at the next clock </a:t>
            </a:r>
            <a:br>
              <a:rPr lang="en-US" sz="1800" dirty="0" smtClean="0"/>
            </a:br>
            <a:r>
              <a:rPr lang="en-US" sz="1800" dirty="0" smtClean="0"/>
              <a:t>cycle. 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9063" t="2567" r="9079" b="28664"/>
          <a:stretch/>
        </p:blipFill>
        <p:spPr>
          <a:xfrm>
            <a:off x="4037891" y="3012244"/>
            <a:ext cx="4648909" cy="2562991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721104" y="2862126"/>
            <a:ext cx="2718411" cy="546683"/>
          </a:xfrm>
          <a:custGeom>
            <a:avLst/>
            <a:gdLst>
              <a:gd name="connsiteX0" fmla="*/ 0 w 2718411"/>
              <a:gd name="connsiteY0" fmla="*/ 546683 h 546683"/>
              <a:gd name="connsiteX1" fmla="*/ 1582026 w 2718411"/>
              <a:gd name="connsiteY1" fmla="*/ 828 h 546683"/>
              <a:gd name="connsiteX2" fmla="*/ 2718411 w 2718411"/>
              <a:gd name="connsiteY2" fmla="*/ 413004 h 54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8411" h="546683">
                <a:moveTo>
                  <a:pt x="0" y="546683"/>
                </a:moveTo>
                <a:cubicBezTo>
                  <a:pt x="564479" y="284895"/>
                  <a:pt x="1128958" y="23108"/>
                  <a:pt x="1582026" y="828"/>
                </a:cubicBezTo>
                <a:cubicBezTo>
                  <a:pt x="2035094" y="-21452"/>
                  <a:pt x="2718411" y="413004"/>
                  <a:pt x="2718411" y="413004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254869" y="5258032"/>
            <a:ext cx="6510430" cy="602051"/>
          </a:xfrm>
          <a:custGeom>
            <a:avLst/>
            <a:gdLst>
              <a:gd name="connsiteX0" fmla="*/ 0 w 5871323"/>
              <a:gd name="connsiteY0" fmla="*/ 0 h 602051"/>
              <a:gd name="connsiteX1" fmla="*/ 4478694 w 5871323"/>
              <a:gd name="connsiteY1" fmla="*/ 601555 h 602051"/>
              <a:gd name="connsiteX2" fmla="*/ 5871323 w 5871323"/>
              <a:gd name="connsiteY2" fmla="*/ 111399 h 60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1323" h="602051">
                <a:moveTo>
                  <a:pt x="0" y="0"/>
                </a:moveTo>
                <a:cubicBezTo>
                  <a:pt x="1750070" y="291494"/>
                  <a:pt x="3500140" y="582989"/>
                  <a:pt x="4478694" y="601555"/>
                </a:cubicBezTo>
                <a:cubicBezTo>
                  <a:pt x="5457248" y="620121"/>
                  <a:pt x="5871323" y="111399"/>
                  <a:pt x="5871323" y="111399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5861" y="6051528"/>
            <a:ext cx="1821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Reset not illustrated.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972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Matt DeFano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000" dirty="0" smtClean="0"/>
              <a:t>Sr. Architect, Manager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>
                <a:solidFill>
                  <a:srgbClr val="CC0000"/>
                </a:solidFill>
              </a:rPr>
              <a:t>IOT 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TECHNOLOGY SOLUTIONS</a:t>
            </a:r>
            <a:b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 smtClean="0"/>
              <a:t>An STA Group Company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222 South Riverside Drive</a:t>
            </a:r>
            <a:br>
              <a:rPr lang="en-US" sz="1600" dirty="0" smtClean="0"/>
            </a:br>
            <a:r>
              <a:rPr lang="en-US" sz="1600" dirty="0" smtClean="0"/>
              <a:t>Suite 2800</a:t>
            </a:r>
            <a:br>
              <a:rPr lang="en-US" sz="1600" dirty="0" smtClean="0"/>
            </a:br>
            <a:r>
              <a:rPr lang="en-US" sz="1600" dirty="0" smtClean="0"/>
              <a:t>Chicago, IL 60606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</a:rPr>
              <a:t>matt.defano@iottechnology.com</a:t>
            </a:r>
            <a:r>
              <a:rPr lang="en-US" sz="1600" dirty="0">
                <a:solidFill>
                  <a:srgbClr val="000000"/>
                </a:solidFill>
              </a:rPr>
              <a:t/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 err="1" smtClean="0">
                <a:solidFill>
                  <a:srgbClr val="000000"/>
                </a:solidFill>
              </a:rPr>
              <a:t>www.iottechnology.com</a:t>
            </a: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65943" y="5602122"/>
            <a:ext cx="1220857" cy="3738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02" y="1748617"/>
            <a:ext cx="3879598" cy="21803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05142" y="4083690"/>
            <a:ext cx="41170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A71520"/>
              </a:buClr>
              <a:buFont typeface="Wingdings" charset="2"/>
              <a:buChar char="ü"/>
            </a:pPr>
            <a:r>
              <a:rPr lang="en-US" dirty="0" smtClean="0">
                <a:latin typeface="Arial"/>
                <a:cs typeface="Arial"/>
              </a:rPr>
              <a:t>Not </a:t>
            </a:r>
            <a:r>
              <a:rPr lang="en-US" dirty="0">
                <a:latin typeface="Arial"/>
                <a:cs typeface="Arial"/>
              </a:rPr>
              <a:t>an electrical engineer</a:t>
            </a:r>
          </a:p>
          <a:p>
            <a:pPr marL="285750" indent="-285750">
              <a:buClr>
                <a:srgbClr val="A71520"/>
              </a:buClr>
              <a:buFont typeface="Wingdings" charset="2"/>
              <a:buChar char="ü"/>
            </a:pPr>
            <a:r>
              <a:rPr lang="en-US" dirty="0">
                <a:latin typeface="Arial"/>
                <a:cs typeface="Arial"/>
              </a:rPr>
              <a:t>Never studied </a:t>
            </a:r>
            <a:r>
              <a:rPr lang="en-US" dirty="0" smtClean="0">
                <a:latin typeface="Arial"/>
                <a:cs typeface="Arial"/>
              </a:rPr>
              <a:t>electronics</a:t>
            </a:r>
          </a:p>
          <a:p>
            <a:pPr marL="285750" indent="-285750">
              <a:buClr>
                <a:srgbClr val="A71520"/>
              </a:buClr>
              <a:buFont typeface="Wingdings" charset="2"/>
              <a:buChar char="ü"/>
            </a:pPr>
            <a:r>
              <a:rPr lang="en-US" dirty="0" smtClean="0">
                <a:latin typeface="Arial"/>
                <a:cs typeface="Arial"/>
              </a:rPr>
              <a:t>Flunked algebra</a:t>
            </a:r>
            <a:r>
              <a:rPr lang="en-US" dirty="0">
                <a:latin typeface="Arial"/>
                <a:cs typeface="Arial"/>
              </a:rPr>
              <a:t>. Also, calculus</a:t>
            </a:r>
            <a:r>
              <a:rPr lang="en-US" dirty="0" smtClean="0">
                <a:latin typeface="Arial"/>
                <a:cs typeface="Arial"/>
              </a:rPr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4658144" y="5179620"/>
            <a:ext cx="36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🤔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991010" y="5132175"/>
            <a:ext cx="358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A71520"/>
              </a:buClr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Okay, I was employed as an ASIC / FGPA engineer for a Bay Area telecom startup.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/>
          <p:cNvSpPr/>
          <p:nvPr/>
        </p:nvSpPr>
        <p:spPr>
          <a:xfrm>
            <a:off x="2665312" y="2718687"/>
            <a:ext cx="3116196" cy="2326989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Digital integrated circuits are simply </a:t>
            </a:r>
            <a:r>
              <a:rPr lang="en-US" b="1" dirty="0" smtClean="0">
                <a:solidFill>
                  <a:srgbClr val="CC0000"/>
                </a:solidFill>
              </a:rPr>
              <a:t>a very large combination</a:t>
            </a:r>
            <a:r>
              <a:rPr lang="en-US" b="1" dirty="0" smtClean="0">
                <a:solidFill>
                  <a:srgbClr val="A71520"/>
                </a:solidFill>
              </a:rPr>
              <a:t> </a:t>
            </a:r>
            <a:r>
              <a:rPr lang="en-US" dirty="0" smtClean="0"/>
              <a:t>of gates and flip-flops. </a:t>
            </a:r>
            <a:endParaRPr lang="en-US" b="1" dirty="0">
              <a:solidFill>
                <a:srgbClr val="A7152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6195917" y="3578329"/>
            <a:ext cx="2101837" cy="1759510"/>
            <a:chOff x="6195917" y="3578329"/>
            <a:chExt cx="2101837" cy="1759510"/>
          </a:xfrm>
        </p:grpSpPr>
        <p:grpSp>
          <p:nvGrpSpPr>
            <p:cNvPr id="26" name="Group 25"/>
            <p:cNvGrpSpPr/>
            <p:nvPr/>
          </p:nvGrpSpPr>
          <p:grpSpPr>
            <a:xfrm>
              <a:off x="6195917" y="3578329"/>
              <a:ext cx="2101837" cy="1759510"/>
              <a:chOff x="4772378" y="3203223"/>
              <a:chExt cx="2477912" cy="207433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390445" y="3203223"/>
                <a:ext cx="1241778" cy="2074334"/>
              </a:xfrm>
              <a:prstGeom prst="rect">
                <a:avLst/>
              </a:prstGeom>
              <a:ln w="285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401734" y="3400697"/>
                <a:ext cx="440943" cy="544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D</a:t>
                </a:r>
                <a:endParaRPr lang="en-US" sz="24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410500" y="4501068"/>
                <a:ext cx="6380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CLK</a:t>
                </a:r>
                <a:endParaRPr lang="en-US" sz="24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228946" y="3417333"/>
                <a:ext cx="4026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Q</a:t>
                </a:r>
                <a:endParaRPr lang="en-US" sz="2400" dirty="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 flipH="1" flipV="1">
                <a:off x="4772378" y="4788345"/>
                <a:ext cx="618067" cy="1"/>
              </a:xfrm>
              <a:prstGeom prst="line">
                <a:avLst/>
              </a:prstGeom>
              <a:ln w="28575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6632226" y="3709500"/>
                <a:ext cx="618064" cy="1"/>
              </a:xfrm>
              <a:prstGeom prst="line">
                <a:avLst/>
              </a:prstGeom>
              <a:ln w="28575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/>
            <p:nvPr/>
          </p:nvCxnSpPr>
          <p:spPr>
            <a:xfrm flipH="1" flipV="1">
              <a:off x="6195917" y="4007146"/>
              <a:ext cx="527164" cy="1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741890" y="3563704"/>
            <a:ext cx="2101837" cy="1759510"/>
            <a:chOff x="6195917" y="3578329"/>
            <a:chExt cx="2101837" cy="1759510"/>
          </a:xfrm>
        </p:grpSpPr>
        <p:grpSp>
          <p:nvGrpSpPr>
            <p:cNvPr id="35" name="Group 34"/>
            <p:cNvGrpSpPr/>
            <p:nvPr/>
          </p:nvGrpSpPr>
          <p:grpSpPr>
            <a:xfrm>
              <a:off x="6195917" y="3578329"/>
              <a:ext cx="2101837" cy="1759510"/>
              <a:chOff x="4772378" y="3203223"/>
              <a:chExt cx="2477912" cy="2074334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5390445" y="3203223"/>
                <a:ext cx="1241778" cy="2074334"/>
              </a:xfrm>
              <a:prstGeom prst="rect">
                <a:avLst/>
              </a:prstGeom>
              <a:ln w="28575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401734" y="3400697"/>
                <a:ext cx="440943" cy="544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D</a:t>
                </a:r>
                <a:endParaRPr lang="en-US" sz="24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410500" y="4501068"/>
                <a:ext cx="6380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CLK</a:t>
                </a:r>
                <a:endParaRPr lang="en-US" sz="24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228946" y="3417333"/>
                <a:ext cx="4026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Q</a:t>
                </a:r>
                <a:endParaRPr lang="en-US" sz="2400" dirty="0"/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4772378" y="4788345"/>
                <a:ext cx="618067" cy="1"/>
              </a:xfrm>
              <a:prstGeom prst="line">
                <a:avLst/>
              </a:prstGeom>
              <a:ln w="28575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6632226" y="3709500"/>
                <a:ext cx="618064" cy="1"/>
              </a:xfrm>
              <a:prstGeom prst="line">
                <a:avLst/>
              </a:prstGeom>
              <a:ln w="28575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/>
            <p:cNvCxnSpPr/>
            <p:nvPr/>
          </p:nvCxnSpPr>
          <p:spPr>
            <a:xfrm flipH="1" flipV="1">
              <a:off x="6195917" y="4007146"/>
              <a:ext cx="527164" cy="1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/>
          <p:cNvCxnSpPr/>
          <p:nvPr/>
        </p:nvCxnSpPr>
        <p:spPr>
          <a:xfrm>
            <a:off x="756160" y="4901117"/>
            <a:ext cx="0" cy="85329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57200" y="5761543"/>
            <a:ext cx="784055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2843727" y="3445338"/>
            <a:ext cx="1599238" cy="724319"/>
            <a:chOff x="3675121" y="5435203"/>
            <a:chExt cx="1599238" cy="724319"/>
          </a:xfrm>
        </p:grpSpPr>
        <p:cxnSp>
          <p:nvCxnSpPr>
            <p:cNvPr id="68" name="Straight Connector 67"/>
            <p:cNvCxnSpPr/>
            <p:nvPr/>
          </p:nvCxnSpPr>
          <p:spPr>
            <a:xfrm flipV="1">
              <a:off x="3675121" y="5984024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3675121" y="562067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010436" y="5800026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Stored Data 71"/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Stored Data 71"/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Stored Data 71"/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439790" y="3430548"/>
            <a:ext cx="1448058" cy="752875"/>
            <a:chOff x="379248" y="5807937"/>
            <a:chExt cx="1448058" cy="752875"/>
          </a:xfrm>
        </p:grpSpPr>
        <p:cxnSp>
          <p:nvCxnSpPr>
            <p:cNvPr id="77" name="Straight Connector 76"/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1563383" y="6183730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riangle 100"/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5887848" y="3806986"/>
            <a:ext cx="0" cy="197608"/>
          </a:xfrm>
          <a:prstGeom prst="line">
            <a:avLst/>
          </a:prstGeom>
          <a:ln cap="rnd">
            <a:head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887848" y="4007146"/>
            <a:ext cx="308070" cy="623"/>
          </a:xfrm>
          <a:prstGeom prst="line">
            <a:avLst/>
          </a:prstGeom>
          <a:ln cap="rnd">
            <a:head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843727" y="3146425"/>
            <a:ext cx="0" cy="484387"/>
          </a:xfrm>
          <a:prstGeom prst="line">
            <a:avLst/>
          </a:prstGeom>
          <a:ln cap="rnd">
            <a:head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741890" y="3146425"/>
            <a:ext cx="2101837" cy="0"/>
          </a:xfrm>
          <a:prstGeom prst="line">
            <a:avLst/>
          </a:prstGeom>
          <a:ln cap="rnd">
            <a:head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205505" y="4911193"/>
            <a:ext cx="0" cy="853292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4073465" y="4089702"/>
            <a:ext cx="737859" cy="383628"/>
            <a:chOff x="379248" y="5807937"/>
            <a:chExt cx="1448058" cy="752875"/>
          </a:xfrm>
        </p:grpSpPr>
        <p:cxnSp>
          <p:nvCxnSpPr>
            <p:cNvPr id="56" name="Straight Connector 55"/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563383" y="6183730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riangle 100"/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260459" y="4300164"/>
            <a:ext cx="730654" cy="345637"/>
            <a:chOff x="4042896" y="1715660"/>
            <a:chExt cx="1566675" cy="741118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4042896" y="226640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4042896" y="190305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346318" y="2086964"/>
              <a:ext cx="263253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Delay 87"/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173169" y="3412922"/>
            <a:ext cx="602935" cy="253735"/>
            <a:chOff x="7186131" y="5434727"/>
            <a:chExt cx="1719449" cy="723601"/>
          </a:xfrm>
        </p:grpSpPr>
        <p:grpSp>
          <p:nvGrpSpPr>
            <p:cNvPr id="90" name="Group 89"/>
            <p:cNvGrpSpPr/>
            <p:nvPr/>
          </p:nvGrpSpPr>
          <p:grpSpPr>
            <a:xfrm>
              <a:off x="7186131" y="5434727"/>
              <a:ext cx="1332140" cy="723601"/>
              <a:chOff x="3675121" y="5435921"/>
              <a:chExt cx="1332140" cy="72360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V="1">
                <a:off x="3675121" y="5984024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3675121" y="5620676"/>
                <a:ext cx="415107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Stored Data 71"/>
              <p:cNvSpPr/>
              <p:nvPr/>
            </p:nvSpPr>
            <p:spPr>
              <a:xfrm rot="10800000">
                <a:off x="3997592" y="5435941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Stored Data 71"/>
              <p:cNvSpPr/>
              <p:nvPr/>
            </p:nvSpPr>
            <p:spPr>
              <a:xfrm rot="10800000">
                <a:off x="3990333" y="5435921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8524804" y="5740592"/>
              <a:ext cx="380776" cy="117436"/>
              <a:chOff x="1486315" y="1289057"/>
              <a:chExt cx="380776" cy="117436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V="1">
                <a:off x="1603168" y="1347775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1486315" y="1289057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4599876" y="3035190"/>
            <a:ext cx="662262" cy="299651"/>
            <a:chOff x="3675121" y="3048834"/>
            <a:chExt cx="1599238" cy="723601"/>
          </a:xfrm>
        </p:grpSpPr>
        <p:cxnSp>
          <p:nvCxnSpPr>
            <p:cNvPr id="99" name="Straight Connector 98"/>
            <p:cNvCxnSpPr/>
            <p:nvPr/>
          </p:nvCxnSpPr>
          <p:spPr>
            <a:xfrm flipV="1">
              <a:off x="3675121" y="3596937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3675121" y="3233589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5010436" y="3412939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3990333" y="3048834"/>
              <a:ext cx="1016928" cy="723601"/>
              <a:chOff x="3990333" y="3048834"/>
              <a:chExt cx="1016928" cy="723601"/>
            </a:xfrm>
          </p:grpSpPr>
          <p:sp>
            <p:nvSpPr>
              <p:cNvPr id="103" name="Stored Data 71"/>
              <p:cNvSpPr/>
              <p:nvPr/>
            </p:nvSpPr>
            <p:spPr>
              <a:xfrm rot="10800000">
                <a:off x="3997592" y="3048854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Stored Data 71"/>
              <p:cNvSpPr/>
              <p:nvPr/>
            </p:nvSpPr>
            <p:spPr>
              <a:xfrm rot="10800000">
                <a:off x="3990333" y="3048834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3650785" y="2985010"/>
            <a:ext cx="737859" cy="383628"/>
            <a:chOff x="379248" y="5807937"/>
            <a:chExt cx="1448058" cy="752875"/>
          </a:xfrm>
        </p:grpSpPr>
        <p:cxnSp>
          <p:nvCxnSpPr>
            <p:cNvPr id="106" name="Straight Connector 105"/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1563383" y="6183730"/>
              <a:ext cx="263923" cy="90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Triangle 100"/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2066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How large </a:t>
            </a:r>
            <a:r>
              <a:rPr lang="en-US" dirty="0" smtClean="0"/>
              <a:t>a combination, you ask?</a:t>
            </a:r>
            <a:endParaRPr lang="en-US" b="1" dirty="0">
              <a:solidFill>
                <a:srgbClr val="CC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787" b="4635"/>
          <a:stretch/>
        </p:blipFill>
        <p:spPr>
          <a:xfrm>
            <a:off x="727058" y="2329475"/>
            <a:ext cx="3987950" cy="2634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566" y="4827188"/>
            <a:ext cx="380265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Macintosh Plus (c. 1986)</a:t>
            </a:r>
          </a:p>
          <a:p>
            <a:pPr algn="ctr"/>
            <a:r>
              <a:rPr lang="en-US" b="1" dirty="0" smtClean="0">
                <a:latin typeface="Arial"/>
                <a:cs typeface="Arial"/>
              </a:rPr>
              <a:t>Motorola 68000</a:t>
            </a:r>
          </a:p>
          <a:p>
            <a:pPr algn="ctr"/>
            <a:endParaRPr lang="en-US" dirty="0" smtClean="0"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68 thousand transistors (~17 thousand gates)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8 million clock cycles per second (8 MHz)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6402" y="4818415"/>
            <a:ext cx="37080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iPhone 7 (c. 2016)</a:t>
            </a:r>
          </a:p>
          <a:p>
            <a:pPr algn="ctr"/>
            <a:r>
              <a:rPr lang="en-US" b="1" dirty="0" smtClean="0">
                <a:latin typeface="Arial"/>
                <a:cs typeface="Arial"/>
              </a:rPr>
              <a:t>Apple A10</a:t>
            </a:r>
          </a:p>
          <a:p>
            <a:pPr algn="ctr"/>
            <a:endParaRPr lang="en-US" dirty="0" smtClean="0">
              <a:latin typeface="Arial"/>
              <a:cs typeface="Arial"/>
            </a:endParaRP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3.3 billion transistors (~825 million gates)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2.4 billion clock cycles per second (2.4 GHz)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194"/>
          <a:stretch/>
        </p:blipFill>
        <p:spPr>
          <a:xfrm>
            <a:off x="4972866" y="2493326"/>
            <a:ext cx="3790633" cy="23541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25168" y="2391888"/>
            <a:ext cx="205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About 50,000 times </a:t>
            </a:r>
          </a:p>
          <a:p>
            <a:r>
              <a:rPr lang="en-US" i="1" dirty="0" smtClean="0"/>
              <a:t>more circuitry</a:t>
            </a:r>
            <a:endParaRPr lang="en-US" i="1" dirty="0"/>
          </a:p>
        </p:txBody>
      </p:sp>
      <p:sp>
        <p:nvSpPr>
          <p:cNvPr id="14" name="Freeform 13"/>
          <p:cNvSpPr/>
          <p:nvPr/>
        </p:nvSpPr>
        <p:spPr>
          <a:xfrm>
            <a:off x="6167120" y="2875280"/>
            <a:ext cx="497840" cy="406400"/>
          </a:xfrm>
          <a:custGeom>
            <a:avLst/>
            <a:gdLst>
              <a:gd name="connsiteX0" fmla="*/ 0 w 497840"/>
              <a:gd name="connsiteY0" fmla="*/ 0 h 406400"/>
              <a:gd name="connsiteX1" fmla="*/ 375920 w 497840"/>
              <a:gd name="connsiteY1" fmla="*/ 101600 h 406400"/>
              <a:gd name="connsiteX2" fmla="*/ 497840 w 49784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840" h="406400">
                <a:moveTo>
                  <a:pt x="0" y="0"/>
                </a:moveTo>
                <a:cubicBezTo>
                  <a:pt x="146473" y="16933"/>
                  <a:pt x="292947" y="33867"/>
                  <a:pt x="375920" y="101600"/>
                </a:cubicBezTo>
                <a:cubicBezTo>
                  <a:pt x="458893" y="169333"/>
                  <a:pt x="497840" y="406400"/>
                  <a:pt x="497840" y="406400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7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complexity of these designs is managed by </a:t>
            </a:r>
            <a:r>
              <a:rPr lang="en-US" b="1" dirty="0" smtClean="0">
                <a:solidFill>
                  <a:srgbClr val="CC0000"/>
                </a:solidFill>
              </a:rPr>
              <a:t>expressing them in code</a:t>
            </a:r>
            <a:r>
              <a:rPr lang="en-US" dirty="0" smtClean="0"/>
              <a:t>.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5920" y="6051528"/>
            <a:ext cx="698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Chip design is actually software engineering (</a:t>
            </a:r>
            <a:r>
              <a:rPr lang="en-US" sz="1400" dirty="0" err="1" smtClean="0">
                <a:solidFill>
                  <a:srgbClr val="7F7F7F"/>
                </a:solidFill>
                <a:latin typeface="Arial"/>
                <a:cs typeface="Arial"/>
              </a:rPr>
              <a:t>ssh</a:t>
            </a:r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, don’t tell the hardware engineers).</a:t>
            </a:r>
            <a:endParaRPr lang="en-US" sz="14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821225"/>
              </p:ext>
            </p:extLst>
          </p:nvPr>
        </p:nvGraphicFramePr>
        <p:xfrm>
          <a:off x="505919" y="2909419"/>
          <a:ext cx="8180880" cy="273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0"/>
                <a:gridCol w="40904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atin typeface="Arial"/>
                          <a:cs typeface="Arial"/>
                        </a:rPr>
                        <a:t>Verilog</a:t>
                      </a:r>
                      <a:endParaRPr lang="en-US" sz="3200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atin typeface="Arial"/>
                          <a:cs typeface="Arial"/>
                        </a:rPr>
                        <a:t>VHDL</a:t>
                      </a:r>
                      <a:endParaRPr lang="en-US" sz="3200" b="1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Based on C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Based on Ada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odels hardware better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Models behavior better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More popular in the USA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More popular in Europe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More popular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for ASIC design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More popular for FPGAs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en-US" sz="10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algn="ctr"/>
                      <a:r>
                        <a:rPr lang="en-US" b="0" i="0" u="none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Both are relatively simple languages</a:t>
                      </a:r>
                    </a:p>
                    <a:p>
                      <a:pPr algn="ctr"/>
                      <a:endParaRPr lang="en-US" sz="10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0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Code written in a hardware description language is </a:t>
            </a:r>
            <a:r>
              <a:rPr lang="en-US" b="1" i="1" dirty="0" smtClean="0">
                <a:solidFill>
                  <a:srgbClr val="CC0000"/>
                </a:solidFill>
              </a:rPr>
              <a:t>synthesizable</a:t>
            </a:r>
            <a:r>
              <a:rPr lang="en-US" b="1" dirty="0" smtClean="0">
                <a:solidFill>
                  <a:srgbClr val="CC0000"/>
                </a:solidFill>
              </a:rPr>
              <a:t> into digital circuits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836225"/>
            <a:ext cx="4301556" cy="1600438"/>
          </a:xfrm>
          <a:prstGeom prst="rect">
            <a:avLst/>
          </a:prstGeom>
          <a:ln w="28575" cap="rnd">
            <a:solidFill>
              <a:schemeClr val="accent1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400" b="1" dirty="0" err="1" smtClean="0">
                <a:latin typeface="Courier"/>
                <a:cs typeface="Courier"/>
              </a:rPr>
              <a:t>reg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 smtClean="0">
                <a:latin typeface="Courier"/>
                <a:cs typeface="Courier"/>
              </a:rPr>
              <a:t>wr_en</a:t>
            </a:r>
            <a:r>
              <a:rPr lang="en-US" sz="1400" dirty="0" smtClean="0">
                <a:latin typeface="Courier"/>
                <a:cs typeface="Courier"/>
              </a:rPr>
              <a:t>;</a:t>
            </a:r>
          </a:p>
          <a:p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b="1" dirty="0" smtClean="0">
                <a:latin typeface="Courier"/>
                <a:cs typeface="Courier"/>
              </a:rPr>
              <a:t>always</a:t>
            </a:r>
            <a:r>
              <a:rPr lang="en-US" sz="1400" dirty="0" smtClean="0">
                <a:latin typeface="Courier"/>
                <a:cs typeface="Courier"/>
              </a:rPr>
              <a:t>@(</a:t>
            </a:r>
            <a:r>
              <a:rPr lang="en-US" sz="1400" b="1" dirty="0" err="1" smtClean="0">
                <a:latin typeface="Courier"/>
                <a:cs typeface="Courier"/>
              </a:rPr>
              <a:t>posedge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err="1" smtClean="0">
                <a:latin typeface="Courier"/>
                <a:cs typeface="Courier"/>
              </a:rPr>
              <a:t>clk</a:t>
            </a:r>
            <a:r>
              <a:rPr lang="en-US" sz="1400" dirty="0" smtClean="0">
                <a:latin typeface="Courier"/>
                <a:cs typeface="Courier"/>
              </a:rPr>
              <a:t> or </a:t>
            </a:r>
            <a:r>
              <a:rPr lang="en-US" sz="1400" b="1" dirty="0" err="1" smtClean="0">
                <a:latin typeface="Courier"/>
                <a:cs typeface="Courier"/>
              </a:rPr>
              <a:t>negedge</a:t>
            </a:r>
            <a:r>
              <a:rPr lang="en-US" sz="1400" dirty="0" smtClean="0">
                <a:latin typeface="Courier"/>
                <a:cs typeface="Courier"/>
              </a:rPr>
              <a:t> reset_)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b="1" dirty="0" smtClean="0">
                <a:latin typeface="Courier"/>
                <a:cs typeface="Courier"/>
              </a:rPr>
              <a:t>if</a:t>
            </a:r>
            <a:r>
              <a:rPr lang="en-US" sz="1400" dirty="0" smtClean="0">
                <a:latin typeface="Courier"/>
                <a:cs typeface="Courier"/>
              </a:rPr>
              <a:t> (!reset_) 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</a:t>
            </a:r>
            <a:r>
              <a:rPr lang="en-US" sz="1400" dirty="0" err="1" smtClean="0">
                <a:latin typeface="Courier"/>
                <a:cs typeface="Courier"/>
              </a:rPr>
              <a:t>wr_en</a:t>
            </a:r>
            <a:r>
              <a:rPr lang="en-US" sz="1400" dirty="0" smtClean="0">
                <a:latin typeface="Courier"/>
                <a:cs typeface="Courier"/>
              </a:rPr>
              <a:t> &lt;= 1’b0;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b="1" dirty="0" smtClean="0">
                <a:latin typeface="Courier"/>
                <a:cs typeface="Courier"/>
              </a:rPr>
              <a:t>else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 </a:t>
            </a:r>
            <a:r>
              <a:rPr lang="en-US" sz="1400" dirty="0" err="1" smtClean="0">
                <a:latin typeface="Courier"/>
                <a:cs typeface="Courier"/>
              </a:rPr>
              <a:t>wr_en</a:t>
            </a:r>
            <a:r>
              <a:rPr lang="en-US" sz="1400" dirty="0" smtClean="0">
                <a:latin typeface="Courier"/>
                <a:cs typeface="Courier"/>
              </a:rPr>
              <a:t> &lt;= </a:t>
            </a:r>
            <a:r>
              <a:rPr lang="en-US" sz="1400" dirty="0" err="1" smtClean="0">
                <a:latin typeface="Courier"/>
                <a:cs typeface="Courier"/>
              </a:rPr>
              <a:t>cs</a:t>
            </a:r>
            <a:r>
              <a:rPr lang="en-US" sz="1400" dirty="0" smtClean="0">
                <a:latin typeface="Courier"/>
                <a:cs typeface="Courier"/>
              </a:rPr>
              <a:t> &amp; !</a:t>
            </a:r>
            <a:r>
              <a:rPr lang="en-US" sz="1400" dirty="0" err="1" smtClean="0">
                <a:latin typeface="Courier"/>
                <a:cs typeface="Courier"/>
              </a:rPr>
              <a:t>rnw</a:t>
            </a:r>
            <a:r>
              <a:rPr lang="en-US" sz="1400" dirty="0" smtClean="0">
                <a:latin typeface="Courier"/>
                <a:cs typeface="Courier"/>
              </a:rPr>
              <a:t>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74617" y="3564302"/>
            <a:ext cx="23918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Code “compiles” into a hardware design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28991" y="4547977"/>
            <a:ext cx="5407411" cy="1603943"/>
            <a:chOff x="3328991" y="4486525"/>
            <a:chExt cx="5407411" cy="1603943"/>
          </a:xfrm>
        </p:grpSpPr>
        <p:grpSp>
          <p:nvGrpSpPr>
            <p:cNvPr id="69" name="Group 68"/>
            <p:cNvGrpSpPr/>
            <p:nvPr/>
          </p:nvGrpSpPr>
          <p:grpSpPr>
            <a:xfrm>
              <a:off x="3719261" y="4512906"/>
              <a:ext cx="2494341" cy="629703"/>
              <a:chOff x="1977369" y="2750984"/>
              <a:chExt cx="2494341" cy="629703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2530634" y="2970005"/>
                <a:ext cx="1064493" cy="410682"/>
                <a:chOff x="-138126" y="5370159"/>
                <a:chExt cx="1951461" cy="752875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-138126" y="5749389"/>
                  <a:ext cx="415108" cy="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046009" y="5746860"/>
                  <a:ext cx="767326" cy="253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/>
                <p:cNvSpPr/>
                <p:nvPr/>
              </p:nvSpPr>
              <p:spPr>
                <a:xfrm>
                  <a:off x="929155" y="5687235"/>
                  <a:ext cx="120027" cy="117437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Triangle 100"/>
                <p:cNvSpPr/>
                <p:nvPr/>
              </p:nvSpPr>
              <p:spPr>
                <a:xfrm rot="5400000">
                  <a:off x="216147" y="5422082"/>
                  <a:ext cx="752875" cy="649030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3595127" y="2867436"/>
                <a:ext cx="876583" cy="414669"/>
                <a:chOff x="4042896" y="1715660"/>
                <a:chExt cx="1566675" cy="741118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4042896" y="2266407"/>
                  <a:ext cx="415107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V="1">
                  <a:off x="4042896" y="1903059"/>
                  <a:ext cx="415107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V="1">
                  <a:off x="5346318" y="2086964"/>
                  <a:ext cx="263253" cy="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Delay 57"/>
                <p:cNvSpPr/>
                <p:nvPr/>
              </p:nvSpPr>
              <p:spPr>
                <a:xfrm>
                  <a:off x="4451796" y="1715660"/>
                  <a:ext cx="882699" cy="741118"/>
                </a:xfrm>
                <a:prstGeom prst="flowChartDelay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9" name="TextBox 58"/>
              <p:cNvSpPr txBox="1"/>
              <p:nvPr/>
            </p:nvSpPr>
            <p:spPr>
              <a:xfrm>
                <a:off x="1977369" y="2946442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latin typeface="Courier"/>
                    <a:cs typeface="Courier"/>
                  </a:rPr>
                  <a:t>rnw</a:t>
                </a:r>
                <a:endParaRPr lang="en-US" dirty="0">
                  <a:latin typeface="Courier"/>
                  <a:cs typeface="Courier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143412" y="2750984"/>
                <a:ext cx="4617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 err="1" smtClean="0">
                    <a:latin typeface="Courier"/>
                    <a:cs typeface="Courier"/>
                  </a:rPr>
                  <a:t>cs</a:t>
                </a:r>
                <a:endParaRPr lang="en-US" dirty="0">
                  <a:latin typeface="Courier"/>
                  <a:cs typeface="Courier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207174" y="4486525"/>
              <a:ext cx="1680385" cy="1406702"/>
              <a:chOff x="6195917" y="3578329"/>
              <a:chExt cx="2101834" cy="175951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720177" y="3578329"/>
                <a:ext cx="1577574" cy="1759510"/>
                <a:chOff x="5390445" y="3203223"/>
                <a:chExt cx="1859845" cy="2074334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5390445" y="3203223"/>
                  <a:ext cx="1241778" cy="2074334"/>
                </a:xfrm>
                <a:prstGeom prst="rect">
                  <a:avLst/>
                </a:prstGeom>
                <a:ln w="285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401733" y="3400697"/>
                  <a:ext cx="481728" cy="5446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cs typeface="Arial"/>
                    </a:rPr>
                    <a:t>D</a:t>
                  </a:r>
                  <a:endParaRPr lang="en-US" dirty="0">
                    <a:cs typeface="Arial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5410500" y="4039898"/>
                  <a:ext cx="773749" cy="5446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CLK</a:t>
                  </a:r>
                  <a:endParaRPr lang="en-US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6131111" y="3403358"/>
                  <a:ext cx="501340" cy="5446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Q</a:t>
                  </a:r>
                  <a:endParaRPr lang="en-US" dirty="0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flipH="1">
                  <a:off x="6632226" y="3709500"/>
                  <a:ext cx="618064" cy="1"/>
                </a:xfrm>
                <a:prstGeom prst="line">
                  <a:avLst/>
                </a:prstGeom>
                <a:ln w="28575" cmpd="sng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>
              <a:xfrm flipH="1" flipV="1">
                <a:off x="6195917" y="4015384"/>
                <a:ext cx="527164" cy="1"/>
              </a:xfrm>
              <a:prstGeom prst="line">
                <a:avLst/>
              </a:prstGeom>
              <a:ln w="28575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/>
            <p:cNvCxnSpPr/>
            <p:nvPr/>
          </p:nvCxnSpPr>
          <p:spPr>
            <a:xfrm>
              <a:off x="6066307" y="5265365"/>
              <a:ext cx="560006" cy="0"/>
            </a:xfrm>
            <a:prstGeom prst="line">
              <a:avLst/>
            </a:prstGeom>
            <a:ln w="28575" cmpd="sng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631187" y="5452715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CLR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28991" y="544668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reset_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8128" y="5080130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/>
                  <a:cs typeface="Courier"/>
                </a:rPr>
                <a:t>clk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59126" y="4607282"/>
              <a:ext cx="877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/>
                  <a:cs typeface="Courier"/>
                </a:rPr>
                <a:t>wr_en</a:t>
              </a:r>
              <a:endParaRPr lang="en-US" dirty="0">
                <a:latin typeface="Courier"/>
                <a:cs typeface="Courier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V="1">
              <a:off x="4276234" y="5665040"/>
              <a:ext cx="226435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3" idx="6"/>
            </p:cNvCxnSpPr>
            <p:nvPr/>
          </p:nvCxnSpPr>
          <p:spPr>
            <a:xfrm>
              <a:off x="4923893" y="5663166"/>
              <a:ext cx="169294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4858420" y="5631136"/>
              <a:ext cx="65473" cy="640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riangle 100"/>
            <p:cNvSpPr/>
            <p:nvPr/>
          </p:nvSpPr>
          <p:spPr>
            <a:xfrm rot="5400000">
              <a:off x="4469485" y="5486499"/>
              <a:ext cx="410682" cy="354036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35984" y="4835425"/>
              <a:ext cx="402674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NOT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43310" y="5559752"/>
              <a:ext cx="402674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NOT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597713" y="4724041"/>
              <a:ext cx="402674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AND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83350" y="5875024"/>
              <a:ext cx="77457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DFF W/ CLR</a:t>
              </a:r>
              <a:endParaRPr lang="en-US" sz="800" dirty="0">
                <a:latin typeface="Arial"/>
                <a:cs typeface="Arial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6310" y="4409082"/>
            <a:ext cx="628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Verilog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657808" y="4568745"/>
            <a:ext cx="811630" cy="630888"/>
          </a:xfrm>
          <a:custGeom>
            <a:avLst/>
            <a:gdLst>
              <a:gd name="connsiteX0" fmla="*/ 0 w 1717040"/>
              <a:gd name="connsiteY0" fmla="*/ 0 h 1217641"/>
              <a:gd name="connsiteX1" fmla="*/ 1026160 w 1717040"/>
              <a:gd name="connsiteY1" fmla="*/ 1168400 h 1217641"/>
              <a:gd name="connsiteX2" fmla="*/ 1717040 w 1717040"/>
              <a:gd name="connsiteY2" fmla="*/ 1016000 h 121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7040" h="1217641">
                <a:moveTo>
                  <a:pt x="0" y="0"/>
                </a:moveTo>
                <a:cubicBezTo>
                  <a:pt x="369993" y="499533"/>
                  <a:pt x="739987" y="999067"/>
                  <a:pt x="1026160" y="1168400"/>
                </a:cubicBezTo>
                <a:cubicBezTo>
                  <a:pt x="1312333" y="1337733"/>
                  <a:pt x="1717040" y="1016000"/>
                  <a:pt x="1717040" y="1016000"/>
                </a:cubicBezTo>
              </a:path>
            </a:pathLst>
          </a:custGeom>
          <a:ln>
            <a:solidFill>
              <a:schemeClr val="tx2">
                <a:lumMod val="60000"/>
                <a:lumOff val="4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9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Cool. I’ve “written” my first integrated circuit. So </a:t>
            </a:r>
            <a:r>
              <a:rPr lang="en-US" b="1" dirty="0" smtClean="0">
                <a:solidFill>
                  <a:srgbClr val="CC0000"/>
                </a:solidFill>
              </a:rPr>
              <a:t>how does it become a chip?</a:t>
            </a:r>
          </a:p>
          <a:p>
            <a:pPr marL="0" indent="0">
              <a:buNone/>
            </a:pPr>
            <a:endParaRPr lang="en-US" sz="1200" b="1" dirty="0">
              <a:solidFill>
                <a:srgbClr val="CC0000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sz="2400" dirty="0" smtClean="0"/>
              <a:t>Contract with a manufacturer to </a:t>
            </a:r>
            <a:br>
              <a:rPr lang="en-US" sz="2400" dirty="0" smtClean="0"/>
            </a:br>
            <a:r>
              <a:rPr lang="en-US" sz="2400" dirty="0" smtClean="0"/>
              <a:t>fabricate your design into an </a:t>
            </a:r>
            <a:br>
              <a:rPr lang="en-US" sz="2400" dirty="0" smtClean="0"/>
            </a:br>
            <a:r>
              <a:rPr lang="en-US" sz="2400" dirty="0" smtClean="0"/>
              <a:t>ASIC </a:t>
            </a:r>
            <a:r>
              <a:rPr lang="en-US" sz="1400" i="1" dirty="0" smtClean="0"/>
              <a:t>(application-specific integrated circuit)</a:t>
            </a:r>
            <a:r>
              <a:rPr lang="en-US" sz="1400" dirty="0" smtClean="0"/>
              <a:t> </a:t>
            </a:r>
            <a:endParaRPr lang="en-US" sz="1600" i="1" dirty="0"/>
          </a:p>
          <a:p>
            <a:pPr marL="0" indent="0">
              <a:buNone/>
            </a:pPr>
            <a:r>
              <a:rPr lang="en-US" sz="1050" i="1" dirty="0" smtClean="0"/>
              <a:t> </a:t>
            </a:r>
            <a:r>
              <a:rPr lang="en-US" sz="1000" dirty="0" smtClean="0"/>
              <a:t> </a:t>
            </a:r>
          </a:p>
          <a:p>
            <a:pPr marL="0" indent="0">
              <a:buNone/>
            </a:pPr>
            <a:endParaRPr lang="en-US" sz="1000" dirty="0" smtClean="0"/>
          </a:p>
          <a:p>
            <a:pPr>
              <a:buFont typeface="Wingdings" charset="2"/>
              <a:buChar char="ü"/>
            </a:pPr>
            <a:r>
              <a:rPr lang="en-US" sz="2400" dirty="0" smtClean="0"/>
              <a:t>Load your design into a </a:t>
            </a:r>
            <a:br>
              <a:rPr lang="en-US" sz="2400" dirty="0" smtClean="0"/>
            </a:br>
            <a:r>
              <a:rPr lang="en-US" sz="2400" dirty="0" smtClean="0"/>
              <a:t>programmable logic device such </a:t>
            </a:r>
            <a:br>
              <a:rPr lang="en-US" sz="2400" dirty="0" smtClean="0"/>
            </a:br>
            <a:r>
              <a:rPr lang="en-US" sz="2400" dirty="0" smtClean="0"/>
              <a:t>as an FPGA </a:t>
            </a:r>
            <a:r>
              <a:rPr lang="en-US" sz="1400" i="1" dirty="0" smtClean="0">
                <a:solidFill>
                  <a:srgbClr val="000000"/>
                </a:solidFill>
              </a:rPr>
              <a:t>(field-programmable gate array)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25734" y="2796749"/>
            <a:ext cx="31610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 custom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chip that’s manufactured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to your specifications;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approximately six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-figure up-front cost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(NRE) with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per-unit costs dependent on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size / complexity.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25733" y="4329044"/>
            <a:ext cx="316106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 smtClean="0">
                <a:solidFill>
                  <a:srgbClr val="7F7F7F"/>
                </a:solidFill>
                <a:latin typeface="Arial"/>
                <a:cs typeface="Arial"/>
              </a:rPr>
              <a:t>An off</a:t>
            </a:r>
            <a:r>
              <a:rPr lang="en-US" sz="1400" i="1" dirty="0">
                <a:solidFill>
                  <a:srgbClr val="7F7F7F"/>
                </a:solidFill>
                <a:latin typeface="Arial"/>
                <a:cs typeface="Arial"/>
              </a:rPr>
              <a:t>-the-shelf </a:t>
            </a:r>
            <a:r>
              <a:rPr lang="en-US" sz="1400" i="1" dirty="0" smtClean="0">
                <a:solidFill>
                  <a:srgbClr val="7F7F7F"/>
                </a:solidFill>
                <a:latin typeface="Arial"/>
                <a:cs typeface="Arial"/>
              </a:rPr>
              <a:t>chip that contains thousands-to-millions of gates </a:t>
            </a:r>
            <a:r>
              <a:rPr lang="en-US" sz="1400" i="1" dirty="0">
                <a:solidFill>
                  <a:srgbClr val="7F7F7F"/>
                </a:solidFill>
                <a:latin typeface="Arial"/>
                <a:cs typeface="Arial"/>
              </a:rPr>
              <a:t>and flip-flops whose </a:t>
            </a:r>
            <a:r>
              <a:rPr lang="en-US" sz="1400" i="1" dirty="0" smtClean="0">
                <a:solidFill>
                  <a:srgbClr val="7F7F7F"/>
                </a:solidFill>
                <a:latin typeface="Arial"/>
                <a:cs typeface="Arial"/>
              </a:rPr>
              <a:t>interconnections </a:t>
            </a:r>
            <a:r>
              <a:rPr lang="en-US" sz="1400" i="1" dirty="0">
                <a:solidFill>
                  <a:srgbClr val="7F7F7F"/>
                </a:solidFill>
                <a:latin typeface="Arial"/>
                <a:cs typeface="Arial"/>
              </a:rPr>
              <a:t>are programmable </a:t>
            </a:r>
            <a:r>
              <a:rPr lang="en-US" sz="1400" i="1" dirty="0" smtClean="0">
                <a:solidFill>
                  <a:srgbClr val="7F7F7F"/>
                </a:solidFill>
                <a:latin typeface="Arial"/>
                <a:cs typeface="Arial"/>
              </a:rPr>
              <a:t>to match the behavior of your design. Each part costs somewhere between a few bucks and the price of a nice car.</a:t>
            </a:r>
            <a:endParaRPr lang="en-US" sz="1400" i="1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631" y="5485248"/>
            <a:ext cx="3635828" cy="52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Deploy your chips in the cloud: AWS now offers FPGA-equipped EC2 instances.</a:t>
            </a:r>
            <a:endParaRPr lang="en-US" sz="14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2670" y="5554281"/>
            <a:ext cx="553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🤔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177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6" y="2596978"/>
            <a:ext cx="2451370" cy="2451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7" b="93855" l="1861" r="958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0" y="4227648"/>
            <a:ext cx="3571808" cy="189851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kid yourself. An </a:t>
            </a:r>
            <a:r>
              <a:rPr lang="en-US" b="1" dirty="0" smtClean="0">
                <a:solidFill>
                  <a:srgbClr val="CC0000"/>
                </a:solidFill>
              </a:rPr>
              <a:t>FPGA is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CC0000"/>
                </a:solidFill>
              </a:rPr>
              <a:t>real hardware</a:t>
            </a:r>
            <a:r>
              <a:rPr lang="en-US" dirty="0" smtClean="0"/>
              <a:t>, not some kind of circuit simulator.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26" y="3249917"/>
            <a:ext cx="2451370" cy="2451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2997" y="2752901"/>
            <a:ext cx="17104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ASIC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Contains only the pieces you utilize in your design.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9728" y="2752901"/>
            <a:ext cx="1710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FPGA</a:t>
            </a:r>
          </a:p>
          <a:p>
            <a:pPr algn="r"/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Contains a whole pile of pieces. You assemble only those you need into your design (and the rest come along for the ride).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4479" y="2704261"/>
            <a:ext cx="3735421" cy="337326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83283" y="2704261"/>
            <a:ext cx="3735421" cy="337326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06" y="4562272"/>
            <a:ext cx="1510102" cy="15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 FPGA contains logic gates whose inter-connections are </a:t>
            </a:r>
            <a:r>
              <a:rPr lang="en-US" b="1" dirty="0" smtClean="0">
                <a:solidFill>
                  <a:srgbClr val="CC0000"/>
                </a:solidFill>
              </a:rPr>
              <a:t>electronically programmable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99" y="3213594"/>
            <a:ext cx="2150000" cy="215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8998"/>
          <a:stretch/>
        </p:blipFill>
        <p:spPr>
          <a:xfrm>
            <a:off x="693133" y="2860431"/>
            <a:ext cx="2091094" cy="120040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073465" y="5565344"/>
            <a:ext cx="2617338" cy="4820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fpga.h1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31"/>
          <a:stretch/>
        </p:blipFill>
        <p:spPr>
          <a:xfrm>
            <a:off x="3030043" y="2741744"/>
            <a:ext cx="2869185" cy="3210305"/>
          </a:xfrm>
          <a:prstGeom prst="rect">
            <a:avLst/>
          </a:prstGeom>
        </p:spPr>
      </p:pic>
      <p:pic>
        <p:nvPicPr>
          <p:cNvPr id="9" name="Picture 8" descr="fig1_17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6" r="18740"/>
          <a:stretch/>
        </p:blipFill>
        <p:spPr>
          <a:xfrm>
            <a:off x="880638" y="4757534"/>
            <a:ext cx="1631733" cy="1325883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2644807" y="3001934"/>
            <a:ext cx="1259432" cy="451339"/>
          </a:xfrm>
          <a:custGeom>
            <a:avLst/>
            <a:gdLst>
              <a:gd name="connsiteX0" fmla="*/ 0 w 1259432"/>
              <a:gd name="connsiteY0" fmla="*/ 0 h 451339"/>
              <a:gd name="connsiteX1" fmla="*/ 902593 w 1259432"/>
              <a:gd name="connsiteY1" fmla="*/ 136451 h 451339"/>
              <a:gd name="connsiteX2" fmla="*/ 1259432 w 1259432"/>
              <a:gd name="connsiteY2" fmla="*/ 451339 h 4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9432" h="451339">
                <a:moveTo>
                  <a:pt x="0" y="0"/>
                </a:moveTo>
                <a:cubicBezTo>
                  <a:pt x="346344" y="30614"/>
                  <a:pt x="692688" y="61228"/>
                  <a:pt x="902593" y="136451"/>
                </a:cubicBezTo>
                <a:cubicBezTo>
                  <a:pt x="1112498" y="211674"/>
                  <a:pt x="1259432" y="451339"/>
                  <a:pt x="1259432" y="451339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634311" y="4670841"/>
            <a:ext cx="1469337" cy="692753"/>
          </a:xfrm>
          <a:custGeom>
            <a:avLst/>
            <a:gdLst>
              <a:gd name="connsiteX0" fmla="*/ 0 w 1469337"/>
              <a:gd name="connsiteY0" fmla="*/ 692753 h 692753"/>
              <a:gd name="connsiteX1" fmla="*/ 860612 w 1469337"/>
              <a:gd name="connsiteY1" fmla="*/ 136451 h 692753"/>
              <a:gd name="connsiteX2" fmla="*/ 1469337 w 1469337"/>
              <a:gd name="connsiteY2" fmla="*/ 0 h 69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9337" h="692753">
                <a:moveTo>
                  <a:pt x="0" y="692753"/>
                </a:moveTo>
                <a:cubicBezTo>
                  <a:pt x="307861" y="472331"/>
                  <a:pt x="615723" y="251910"/>
                  <a:pt x="860612" y="136451"/>
                </a:cubicBezTo>
                <a:cubicBezTo>
                  <a:pt x="1105501" y="20992"/>
                  <a:pt x="1469337" y="0"/>
                  <a:pt x="1469337" y="0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5992797" y="2741744"/>
            <a:ext cx="544002" cy="3210305"/>
          </a:xfrm>
          <a:prstGeom prst="rightBrace">
            <a:avLst>
              <a:gd name="adj1" fmla="val 147532"/>
              <a:gd name="adj2" fmla="val 50000"/>
            </a:avLst>
          </a:prstGeom>
          <a:ln w="76200" cmpd="sng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39509" y="2624400"/>
            <a:ext cx="1621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Complex Logic Block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748" y="4523319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Programmable Switch Matrix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4882" y="5982775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I/O Blocks (pins)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752524" y="5888893"/>
            <a:ext cx="318674" cy="256039"/>
          </a:xfrm>
          <a:custGeom>
            <a:avLst/>
            <a:gdLst>
              <a:gd name="connsiteX0" fmla="*/ 0 w 318674"/>
              <a:gd name="connsiteY0" fmla="*/ 256039 h 256039"/>
              <a:gd name="connsiteX1" fmla="*/ 276548 w 318674"/>
              <a:gd name="connsiteY1" fmla="*/ 122899 h 256039"/>
              <a:gd name="connsiteX2" fmla="*/ 317518 w 318674"/>
              <a:gd name="connsiteY2" fmla="*/ 0 h 25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674" h="256039">
                <a:moveTo>
                  <a:pt x="0" y="256039"/>
                </a:moveTo>
                <a:cubicBezTo>
                  <a:pt x="111814" y="210805"/>
                  <a:pt x="223628" y="165572"/>
                  <a:pt x="276548" y="122899"/>
                </a:cubicBezTo>
                <a:cubicBezTo>
                  <a:pt x="329468" y="80226"/>
                  <a:pt x="317518" y="0"/>
                  <a:pt x="317518" y="0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2037674" y="5333735"/>
            <a:ext cx="0" cy="71779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021488" y="3522563"/>
            <a:ext cx="0" cy="72599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58046" y="3522563"/>
            <a:ext cx="0" cy="72599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Every chip needs </a:t>
            </a:r>
            <a:r>
              <a:rPr lang="en-US" b="1" dirty="0" smtClean="0">
                <a:solidFill>
                  <a:srgbClr val="CC0000"/>
                </a:solidFill>
              </a:rPr>
              <a:t>two special inputs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dirty="0" smtClean="0"/>
              <a:t>A </a:t>
            </a:r>
            <a:r>
              <a:rPr lang="en-US" sz="2000" b="1" dirty="0" smtClean="0">
                <a:solidFill>
                  <a:srgbClr val="CC0000"/>
                </a:solidFill>
              </a:rPr>
              <a:t>clock</a:t>
            </a:r>
            <a:r>
              <a:rPr lang="en-US" sz="2000" dirty="0" smtClean="0">
                <a:solidFill>
                  <a:srgbClr val="CC0000"/>
                </a:solidFill>
              </a:rPr>
              <a:t> </a:t>
            </a:r>
            <a:r>
              <a:rPr lang="en-US" sz="2000" dirty="0" smtClean="0"/>
              <a:t>signal that oscillates between 0 and 1 at fixed frequency; causes flip-flops to sample their input. </a:t>
            </a:r>
            <a:r>
              <a:rPr lang="en-US" sz="1400" i="1" dirty="0" smtClean="0"/>
              <a:t>(Commonly generated by a crystal oscillator external to the chip.)</a:t>
            </a:r>
            <a:r>
              <a:rPr lang="en-US" sz="2000" dirty="0" smtClean="0"/>
              <a:t> 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2000" dirty="0" smtClean="0"/>
              <a:t>A </a:t>
            </a:r>
            <a:r>
              <a:rPr lang="en-US" sz="2000" b="1" dirty="0" smtClean="0">
                <a:solidFill>
                  <a:srgbClr val="CC0000"/>
                </a:solidFill>
              </a:rPr>
              <a:t>reset</a:t>
            </a:r>
            <a:r>
              <a:rPr lang="en-US" sz="2000" dirty="0" smtClean="0">
                <a:solidFill>
                  <a:srgbClr val="CC0000"/>
                </a:solidFill>
              </a:rPr>
              <a:t> </a:t>
            </a:r>
            <a:r>
              <a:rPr lang="en-US" sz="2000" dirty="0" smtClean="0"/>
              <a:t>signal used to initialize flip-flops to a default state. </a:t>
            </a:r>
            <a:r>
              <a:rPr lang="en-US" sz="1400" i="1" dirty="0"/>
              <a:t>(Typically </a:t>
            </a:r>
            <a:r>
              <a:rPr lang="en-US" sz="1400" i="1" dirty="0" smtClean="0"/>
              <a:t>driven by a power control circuit and/or a reset button.</a:t>
            </a:r>
            <a:r>
              <a:rPr lang="en-US" sz="1400" i="1" dirty="0"/>
              <a:t>)</a:t>
            </a:r>
            <a:r>
              <a:rPr lang="en-US" sz="2000" dirty="0"/>
              <a:t> 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351085" y="3787803"/>
            <a:ext cx="835208" cy="330330"/>
            <a:chOff x="2867903" y="3652911"/>
            <a:chExt cx="835208" cy="33033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67903" y="3665739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85507" y="3970413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285507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67903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86280" y="3787803"/>
            <a:ext cx="835208" cy="330330"/>
            <a:chOff x="2867903" y="3652911"/>
            <a:chExt cx="835208" cy="33033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67903" y="3665739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285507" y="3970413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285507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867903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021488" y="3787866"/>
            <a:ext cx="835208" cy="330330"/>
            <a:chOff x="2867903" y="3652911"/>
            <a:chExt cx="835208" cy="33033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867903" y="3665739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285507" y="3970413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285507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867903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854226" y="3787866"/>
            <a:ext cx="835208" cy="330330"/>
            <a:chOff x="2867903" y="3652911"/>
            <a:chExt cx="835208" cy="33033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867903" y="3665739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285507" y="3970413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285507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867903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689434" y="3787803"/>
            <a:ext cx="835208" cy="330330"/>
            <a:chOff x="2867903" y="3652911"/>
            <a:chExt cx="835208" cy="33033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867903" y="3665739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285507" y="3970413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285507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867903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524642" y="3787866"/>
            <a:ext cx="835208" cy="330330"/>
            <a:chOff x="2867903" y="3652911"/>
            <a:chExt cx="835208" cy="33033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2867903" y="3665739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285507" y="3970413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285507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867903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6359850" y="3787803"/>
            <a:ext cx="835208" cy="330330"/>
            <a:chOff x="2867903" y="3652911"/>
            <a:chExt cx="835208" cy="33033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867903" y="3665739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285507" y="3970413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285507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867903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7195058" y="3787866"/>
            <a:ext cx="835208" cy="330330"/>
            <a:chOff x="2867903" y="3652911"/>
            <a:chExt cx="835208" cy="330330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2867903" y="3665739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285507" y="3970413"/>
              <a:ext cx="41760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285507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867903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/>
          <p:cNvCxnSpPr/>
          <p:nvPr/>
        </p:nvCxnSpPr>
        <p:spPr>
          <a:xfrm>
            <a:off x="944065" y="4107549"/>
            <a:ext cx="417604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73170" y="3823538"/>
            <a:ext cx="52211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CLK</a:t>
            </a:r>
            <a:endParaRPr lang="en-US" sz="1200" i="1" dirty="0">
              <a:latin typeface="Arial"/>
              <a:cs typeface="Aria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3071916" y="3623158"/>
            <a:ext cx="738190" cy="0"/>
          </a:xfrm>
          <a:prstGeom prst="line">
            <a:avLst/>
          </a:prstGeom>
          <a:ln w="12700" cmpd="sng"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344480" y="3274426"/>
            <a:ext cx="221165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32MHz </a:t>
            </a:r>
            <a:r>
              <a:rPr lang="en-US" sz="1200" i="1" dirty="0" err="1" smtClean="0">
                <a:latin typeface="Arial"/>
                <a:cs typeface="Arial"/>
              </a:rPr>
              <a:t>freq</a:t>
            </a:r>
            <a:r>
              <a:rPr lang="en-US" sz="1200" i="1" dirty="0">
                <a:latin typeface="Arial"/>
                <a:cs typeface="Arial"/>
              </a:rPr>
              <a:t> = </a:t>
            </a:r>
            <a:r>
              <a:rPr lang="en-US" sz="1200" i="1" dirty="0" smtClean="0">
                <a:latin typeface="Arial"/>
                <a:cs typeface="Arial"/>
              </a:rPr>
              <a:t>31.25ns period</a:t>
            </a:r>
            <a:endParaRPr lang="en-US" sz="1200" i="1" dirty="0">
              <a:latin typeface="Arial"/>
              <a:cs typeface="Arial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44065" y="5588811"/>
            <a:ext cx="7086201" cy="330330"/>
            <a:chOff x="-459862" y="3652911"/>
            <a:chExt cx="7086201" cy="3303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-459862" y="3665739"/>
              <a:ext cx="109360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33747" y="3970413"/>
              <a:ext cx="599259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33747" y="3652911"/>
              <a:ext cx="0" cy="33033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278138" y="5594731"/>
            <a:ext cx="73581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RESET</a:t>
            </a:r>
            <a:endParaRPr lang="en-US" sz="1200" i="1" dirty="0">
              <a:latin typeface="Arial"/>
              <a:cs typeface="Arial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2097053" y="5423287"/>
            <a:ext cx="358225" cy="0"/>
          </a:xfrm>
          <a:prstGeom prst="line">
            <a:avLst/>
          </a:prstGeom>
          <a:ln w="12700" cmpd="sng">
            <a:prstDash val="sysDash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1620070" y="5423287"/>
            <a:ext cx="369095" cy="0"/>
          </a:xfrm>
          <a:prstGeom prst="line">
            <a:avLst/>
          </a:prstGeom>
          <a:ln w="12700" cmpd="sng"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48531" y="5266305"/>
            <a:ext cx="73596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In reset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28870" y="5266305"/>
            <a:ext cx="164500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Out of reset (running)</a:t>
            </a:r>
            <a:endParaRPr lang="en-US" sz="12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21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Propagation delay </a:t>
            </a:r>
            <a:r>
              <a:rPr lang="en-US" dirty="0" smtClean="0"/>
              <a:t>limits how quickly logical expressions are evaluated in hardware.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Each gate in </a:t>
            </a:r>
            <a:r>
              <a:rPr lang="en-US" sz="2000" dirty="0"/>
              <a:t>the combinatorial pipeline </a:t>
            </a:r>
            <a:r>
              <a:rPr lang="en-US" sz="2000" dirty="0" smtClean="0"/>
              <a:t>introduces propagation delay. The total delay may not exceed the period of clock*.</a:t>
            </a:r>
          </a:p>
          <a:p>
            <a:pPr marL="0" indent="0">
              <a:buNone/>
            </a:pPr>
            <a:endParaRPr lang="en-US" sz="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4953685" y="3114085"/>
            <a:ext cx="2989190" cy="1588636"/>
            <a:chOff x="3820198" y="2554623"/>
            <a:chExt cx="2989190" cy="1588636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5323297" y="2554623"/>
              <a:ext cx="0" cy="1419412"/>
            </a:xfrm>
            <a:prstGeom prst="line">
              <a:avLst/>
            </a:prstGeom>
            <a:ln w="1270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5437406" y="2554623"/>
              <a:ext cx="0" cy="1419412"/>
            </a:xfrm>
            <a:prstGeom prst="line">
              <a:avLst/>
            </a:prstGeom>
            <a:ln w="1270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5323297" y="2792369"/>
              <a:ext cx="1486091" cy="330330"/>
              <a:chOff x="2867903" y="3652911"/>
              <a:chExt cx="1486091" cy="33033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2867903" y="3665739"/>
                <a:ext cx="417604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285507" y="3970413"/>
                <a:ext cx="1068487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285507" y="3652911"/>
                <a:ext cx="0" cy="3303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867903" y="3652911"/>
                <a:ext cx="0" cy="3303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/>
            <p:cNvCxnSpPr/>
            <p:nvPr/>
          </p:nvCxnSpPr>
          <p:spPr>
            <a:xfrm>
              <a:off x="4166820" y="3109871"/>
              <a:ext cx="1156477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5437574" y="3276726"/>
              <a:ext cx="1371814" cy="330330"/>
              <a:chOff x="2867903" y="3652911"/>
              <a:chExt cx="1371814" cy="33033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2867903" y="3665739"/>
                <a:ext cx="417604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3285507" y="3970413"/>
                <a:ext cx="954210" cy="128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285507" y="3652911"/>
                <a:ext cx="0" cy="3303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867903" y="3652911"/>
                <a:ext cx="0" cy="3303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/>
            <p:cNvCxnSpPr/>
            <p:nvPr/>
          </p:nvCxnSpPr>
          <p:spPr>
            <a:xfrm flipV="1">
              <a:off x="4166820" y="3594228"/>
              <a:ext cx="1270754" cy="1282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820198" y="2963567"/>
              <a:ext cx="39628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i="1" dirty="0">
                  <a:latin typeface="Arial"/>
                  <a:cs typeface="Arial"/>
                </a:rPr>
                <a:t>X</a:t>
              </a:r>
              <a:r>
                <a:rPr lang="en-US" sz="1200" i="1" baseline="-25000" dirty="0" smtClean="0">
                  <a:latin typeface="Arial"/>
                  <a:cs typeface="Arial"/>
                </a:rPr>
                <a:t>Q</a:t>
              </a:r>
              <a:endParaRPr lang="en-US" sz="1200" i="1" baseline="-25000" dirty="0">
                <a:latin typeface="Arial"/>
                <a:cs typeface="Arial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32472" y="3453953"/>
              <a:ext cx="52044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i="1" dirty="0" smtClean="0">
                  <a:latin typeface="Arial"/>
                  <a:cs typeface="Arial"/>
                </a:rPr>
                <a:t>Y</a:t>
              </a:r>
              <a:r>
                <a:rPr lang="en-US" sz="1200" i="1" baseline="-25000" dirty="0" smtClean="0">
                  <a:latin typeface="Arial"/>
                  <a:cs typeface="Arial"/>
                </a:rPr>
                <a:t>D</a:t>
              </a:r>
              <a:endParaRPr lang="en-US" sz="1200" i="1" baseline="-25000" dirty="0">
                <a:latin typeface="Arial"/>
                <a:cs typeface="Arial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63076" y="3828733"/>
              <a:ext cx="52044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i="1" dirty="0" smtClean="0">
                  <a:latin typeface="Arial"/>
                  <a:cs typeface="Arial"/>
                </a:rPr>
                <a:t>T</a:t>
              </a:r>
              <a:endParaRPr lang="en-US" sz="1200" i="1" dirty="0">
                <a:latin typeface="Arial"/>
                <a:cs typeface="Arial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179689" y="3927815"/>
              <a:ext cx="446957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Delay</a:t>
              </a:r>
              <a:endParaRPr lang="en-US" sz="800" dirty="0">
                <a:latin typeface="Arial"/>
                <a:cs typeface="Arial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074751" y="3393450"/>
            <a:ext cx="2947836" cy="1081627"/>
            <a:chOff x="696891" y="2974677"/>
            <a:chExt cx="2947836" cy="1081627"/>
          </a:xfrm>
        </p:grpSpPr>
        <p:grpSp>
          <p:nvGrpSpPr>
            <p:cNvPr id="25" name="Group 24"/>
            <p:cNvGrpSpPr/>
            <p:nvPr/>
          </p:nvGrpSpPr>
          <p:grpSpPr>
            <a:xfrm>
              <a:off x="1380633" y="2974677"/>
              <a:ext cx="1514794" cy="752875"/>
              <a:chOff x="312512" y="5807937"/>
              <a:chExt cx="1514794" cy="752875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312512" y="6187166"/>
                <a:ext cx="481843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1563383" y="6183730"/>
                <a:ext cx="263923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1446530" y="6125012"/>
                <a:ext cx="120028" cy="11743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riangle 100"/>
              <p:cNvSpPr/>
              <p:nvPr/>
            </p:nvSpPr>
            <p:spPr>
              <a:xfrm rot="5400000">
                <a:off x="733521" y="5859860"/>
                <a:ext cx="752875" cy="64903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96891" y="3200989"/>
              <a:ext cx="751578" cy="855315"/>
              <a:chOff x="6195917" y="3578329"/>
              <a:chExt cx="2101837" cy="2391944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6195917" y="3578329"/>
                <a:ext cx="2101837" cy="2391944"/>
                <a:chOff x="4772378" y="3203223"/>
                <a:chExt cx="2477912" cy="2819928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5390445" y="3203223"/>
                  <a:ext cx="1241778" cy="2074334"/>
                </a:xfrm>
                <a:prstGeom prst="rect">
                  <a:avLst/>
                </a:prstGeom>
                <a:ln w="285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5401735" y="3400697"/>
                  <a:ext cx="608834" cy="1522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5410499" y="4501066"/>
                  <a:ext cx="608834" cy="1522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6228946" y="3417333"/>
                  <a:ext cx="608834" cy="1522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400" dirty="0"/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 flipH="1" flipV="1">
                  <a:off x="4772378" y="4788345"/>
                  <a:ext cx="618067" cy="1"/>
                </a:xfrm>
                <a:prstGeom prst="line">
                  <a:avLst/>
                </a:prstGeom>
                <a:ln w="28575" cmpd="sng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6632226" y="3709500"/>
                  <a:ext cx="618064" cy="1"/>
                </a:xfrm>
                <a:prstGeom prst="line">
                  <a:avLst/>
                </a:prstGeom>
                <a:ln w="28575" cmpd="sng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6195917" y="4007146"/>
                <a:ext cx="527164" cy="1"/>
              </a:xfrm>
              <a:prstGeom prst="line">
                <a:avLst/>
              </a:prstGeom>
              <a:ln w="28575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2893149" y="3196423"/>
              <a:ext cx="751578" cy="855315"/>
              <a:chOff x="6195917" y="3578329"/>
              <a:chExt cx="2101837" cy="2391944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6195917" y="3578329"/>
                <a:ext cx="2101837" cy="2391944"/>
                <a:chOff x="4772378" y="3203223"/>
                <a:chExt cx="2477912" cy="2819928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5390445" y="3203223"/>
                  <a:ext cx="1241778" cy="2074334"/>
                </a:xfrm>
                <a:prstGeom prst="rect">
                  <a:avLst/>
                </a:prstGeom>
                <a:ln w="28575" cmpd="sng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5401735" y="3400697"/>
                  <a:ext cx="608834" cy="1522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5410499" y="4501066"/>
                  <a:ext cx="608834" cy="1522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400" dirty="0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6228946" y="3417333"/>
                  <a:ext cx="608834" cy="1522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2400" dirty="0"/>
                </a:p>
              </p:txBody>
            </p:sp>
            <p:cxnSp>
              <p:nvCxnSpPr>
                <p:cNvPr id="71" name="Straight Connector 70"/>
                <p:cNvCxnSpPr/>
                <p:nvPr/>
              </p:nvCxnSpPr>
              <p:spPr>
                <a:xfrm flipH="1" flipV="1">
                  <a:off x="4772378" y="4788345"/>
                  <a:ext cx="618067" cy="1"/>
                </a:xfrm>
                <a:prstGeom prst="line">
                  <a:avLst/>
                </a:prstGeom>
                <a:ln w="28575" cmpd="sng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H="1">
                  <a:off x="6632226" y="3709500"/>
                  <a:ext cx="618064" cy="1"/>
                </a:xfrm>
                <a:prstGeom prst="line">
                  <a:avLst/>
                </a:prstGeom>
                <a:ln w="28575" cmpd="sng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6195917" y="4007146"/>
                <a:ext cx="527164" cy="1"/>
              </a:xfrm>
              <a:prstGeom prst="line">
                <a:avLst/>
              </a:prstGeom>
              <a:ln w="28575" cmpd="sng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TextBox 74"/>
          <p:cNvSpPr txBox="1"/>
          <p:nvPr/>
        </p:nvSpPr>
        <p:spPr>
          <a:xfrm>
            <a:off x="464157" y="6051528"/>
            <a:ext cx="5424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* Except under unusual and intentionally-designed circumstances.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310736" y="3767504"/>
            <a:ext cx="29969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x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05866" y="3761407"/>
            <a:ext cx="29969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y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0899" y="2809459"/>
            <a:ext cx="2572903" cy="307777"/>
          </a:xfrm>
          <a:prstGeom prst="rect">
            <a:avLst/>
          </a:prstGeom>
          <a:ln w="28575" cap="rnd">
            <a:solidFill>
              <a:schemeClr val="accent1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y &lt;= ~x;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16200" y="3114085"/>
            <a:ext cx="628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Verilog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1826329" y="4248930"/>
            <a:ext cx="1327473" cy="0"/>
          </a:xfrm>
          <a:prstGeom prst="line">
            <a:avLst/>
          </a:prstGeom>
          <a:ln w="12700" cmpd="sng"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141705" y="4257231"/>
            <a:ext cx="5204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T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58318" y="4356313"/>
            <a:ext cx="44695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Delay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244478" y="3579637"/>
            <a:ext cx="258404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</a:t>
            </a:r>
            <a:endParaRPr lang="en-US" sz="800" i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582048" y="3582811"/>
            <a:ext cx="26481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369056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Setup and hold times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are the traffic cops of the digital world.</a:t>
            </a:r>
            <a:endParaRPr lang="en-US" b="1" dirty="0" smtClean="0">
              <a:solidFill>
                <a:srgbClr val="A71520"/>
              </a:solidFill>
            </a:endParaRPr>
          </a:p>
          <a:p>
            <a:pPr marL="0" indent="0">
              <a:buNone/>
            </a:pPr>
            <a:r>
              <a:rPr lang="en-US" sz="1100" dirty="0" smtClean="0"/>
              <a:t> </a:t>
            </a:r>
            <a:endParaRPr lang="en-US" sz="800" dirty="0"/>
          </a:p>
          <a:p>
            <a:pPr marL="0" indent="0">
              <a:buNone/>
            </a:pPr>
            <a:r>
              <a:rPr lang="en-US" sz="2000" dirty="0" smtClean="0"/>
              <a:t>The input to a flip-flop (</a:t>
            </a:r>
            <a:r>
              <a:rPr lang="en-US" sz="2000" i="1" dirty="0" smtClean="0"/>
              <a:t>D</a:t>
            </a:r>
            <a:r>
              <a:rPr lang="en-US" sz="2000" dirty="0" smtClean="0"/>
              <a:t>) must be stable for a brief moment before and after the clock ticks:</a:t>
            </a:r>
            <a:r>
              <a:rPr lang="en-US" sz="11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950602" y="3394241"/>
            <a:ext cx="4705638" cy="1752920"/>
            <a:chOff x="755362" y="3670727"/>
            <a:chExt cx="4705638" cy="175292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255059" y="4572000"/>
              <a:ext cx="2151529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393303" y="4281005"/>
              <a:ext cx="0" cy="17555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380696" y="4216894"/>
              <a:ext cx="2054412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1255059" y="4803588"/>
              <a:ext cx="4205941" cy="34364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973294" y="4004235"/>
              <a:ext cx="0" cy="1419412"/>
            </a:xfrm>
            <a:prstGeom prst="line">
              <a:avLst/>
            </a:prstGeom>
            <a:ln w="1270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807056" y="4004235"/>
              <a:ext cx="0" cy="1419412"/>
            </a:xfrm>
            <a:prstGeom prst="line">
              <a:avLst/>
            </a:prstGeom>
            <a:ln w="1270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394635" y="4220136"/>
              <a:ext cx="0" cy="351118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049112" y="4819629"/>
              <a:ext cx="136542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Input can change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59707" y="4818844"/>
              <a:ext cx="136542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Input can change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54989" y="4819629"/>
              <a:ext cx="66750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200" b="1" i="1" dirty="0" smtClean="0">
                  <a:latin typeface="Arial"/>
                  <a:cs typeface="Arial"/>
                </a:rPr>
                <a:t>stable</a:t>
              </a:r>
              <a:endParaRPr lang="en-US" sz="1200" b="1" i="1" dirty="0">
                <a:latin typeface="Arial"/>
                <a:cs typeface="Arial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393818" y="4004235"/>
              <a:ext cx="0" cy="160669"/>
            </a:xfrm>
            <a:prstGeom prst="line">
              <a:avLst/>
            </a:prstGeom>
            <a:ln w="12700" cmpd="sng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3024298" y="4094619"/>
              <a:ext cx="319453" cy="0"/>
            </a:xfrm>
            <a:prstGeom prst="line">
              <a:avLst/>
            </a:prstGeom>
            <a:ln w="12700" cmpd="sng">
              <a:solidFill>
                <a:schemeClr val="accent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3440437" y="4094619"/>
              <a:ext cx="319453" cy="0"/>
            </a:xfrm>
            <a:prstGeom prst="line">
              <a:avLst/>
            </a:prstGeom>
            <a:ln w="12700" cmpd="sng">
              <a:solidFill>
                <a:schemeClr val="accent1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689745" y="3675218"/>
              <a:ext cx="31675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200" i="1" dirty="0" smtClean="0">
                  <a:latin typeface="Arial"/>
                  <a:cs typeface="Arial"/>
                </a:rPr>
                <a:t>T</a:t>
              </a:r>
              <a:endParaRPr lang="en-US" sz="1200" i="1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82377" y="3768742"/>
              <a:ext cx="453970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Setup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536948" y="3670727"/>
              <a:ext cx="31675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200" i="1" dirty="0" smtClean="0">
                  <a:latin typeface="Arial"/>
                  <a:cs typeface="Arial"/>
                </a:rPr>
                <a:t>T</a:t>
              </a:r>
              <a:endParaRPr lang="en-US" sz="1200" i="1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29580" y="3764251"/>
              <a:ext cx="395661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" dirty="0" smtClean="0">
                  <a:latin typeface="Arial"/>
                  <a:cs typeface="Arial"/>
                </a:rPr>
                <a:t>Hold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55362" y="4309195"/>
              <a:ext cx="52211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200" i="1" dirty="0" smtClean="0">
                  <a:latin typeface="Arial"/>
                  <a:cs typeface="Arial"/>
                </a:rPr>
                <a:t>CLK</a:t>
              </a:r>
              <a:endParaRPr lang="en-US" sz="1200" i="1" dirty="0">
                <a:latin typeface="Arial"/>
                <a:cs typeface="Arial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00454" y="4823023"/>
              <a:ext cx="33388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200" i="1" dirty="0" smtClean="0">
                  <a:latin typeface="Arial"/>
                  <a:cs typeface="Arial"/>
                </a:rPr>
                <a:t>D</a:t>
              </a:r>
              <a:endParaRPr lang="en-US" sz="1200" i="1" dirty="0">
                <a:latin typeface="Arial"/>
                <a:cs typeface="Arial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57200" y="5567754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C0000"/>
                </a:solidFill>
                <a:latin typeface="Arial"/>
                <a:cs typeface="Arial"/>
              </a:rPr>
              <a:t>Otherwise, the output of the flip-flop is </a:t>
            </a:r>
            <a:r>
              <a:rPr lang="en-US" b="1" dirty="0" smtClean="0">
                <a:solidFill>
                  <a:srgbClr val="CC0000"/>
                </a:solidFill>
                <a:latin typeface="Arial"/>
                <a:cs typeface="Arial"/>
              </a:rPr>
              <a:t>indeterminate (X):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Could be a 1; could be a 0, or could be </a:t>
            </a:r>
            <a:r>
              <a:rPr lang="en-US" i="1" dirty="0">
                <a:latin typeface="Arial"/>
                <a:cs typeface="Arial"/>
              </a:rPr>
              <a:t>metastable </a:t>
            </a:r>
            <a:r>
              <a:rPr lang="en-US" dirty="0" smtClean="0">
                <a:latin typeface="Arial"/>
                <a:cs typeface="Arial"/>
              </a:rPr>
              <a:t>(indeterminate).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954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s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79" y="1604813"/>
            <a:ext cx="2411645" cy="22267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What’s the point </a:t>
            </a:r>
            <a:r>
              <a:rPr lang="en-US" dirty="0" smtClean="0"/>
              <a:t>of this talk, bald man?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sz="2000" dirty="0" smtClean="0"/>
              <a:t>Help you understand what goes into creating </a:t>
            </a:r>
            <a:br>
              <a:rPr lang="en-US" sz="2000" dirty="0" smtClean="0"/>
            </a:br>
            <a:r>
              <a:rPr lang="en-US" sz="2000" dirty="0" smtClean="0"/>
              <a:t>a digital integrated circuit</a:t>
            </a:r>
            <a:br>
              <a:rPr lang="en-US" sz="2000" dirty="0" smtClean="0"/>
            </a:br>
            <a:r>
              <a:rPr lang="en-US" sz="10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Introduce you to Verilog, a hardware </a:t>
            </a:r>
            <a:br>
              <a:rPr lang="en-US" sz="2000" dirty="0" smtClean="0"/>
            </a:br>
            <a:r>
              <a:rPr lang="en-US" sz="2000" dirty="0" smtClean="0"/>
              <a:t>description language used to design them</a:t>
            </a:r>
            <a:br>
              <a:rPr lang="en-US" sz="2000" dirty="0" smtClean="0"/>
            </a:br>
            <a:r>
              <a:rPr lang="en-US" sz="1000" dirty="0" smtClean="0"/>
              <a:t> </a:t>
            </a:r>
            <a:endParaRPr lang="en-US" sz="2000" dirty="0" smtClean="0"/>
          </a:p>
          <a:p>
            <a:r>
              <a:rPr lang="en-US" sz="2000" dirty="0"/>
              <a:t>Show nerds </a:t>
            </a:r>
            <a:r>
              <a:rPr lang="en-US" sz="2000" dirty="0" smtClean="0"/>
              <a:t>(“enthusiasts”) </a:t>
            </a:r>
            <a:r>
              <a:rPr lang="en-US" sz="2000" dirty="0"/>
              <a:t>how they can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experiment </a:t>
            </a:r>
            <a:r>
              <a:rPr lang="en-US" sz="2000" dirty="0"/>
              <a:t>at home with hobbyist hardware </a:t>
            </a:r>
            <a:r>
              <a:rPr lang="en-US" sz="2000" dirty="0" smtClean="0"/>
              <a:t>kits</a:t>
            </a:r>
            <a:br>
              <a:rPr lang="en-US" sz="2000" dirty="0" smtClean="0"/>
            </a:br>
            <a:r>
              <a:rPr lang="en-US" sz="1000" dirty="0" smtClean="0"/>
              <a:t> </a:t>
            </a:r>
            <a:endParaRPr lang="en-US" sz="1000" dirty="0"/>
          </a:p>
          <a:p>
            <a:r>
              <a:rPr lang="en-US" sz="2000" b="1" dirty="0" smtClean="0">
                <a:solidFill>
                  <a:srgbClr val="CC0000"/>
                </a:solidFill>
              </a:rPr>
              <a:t>Hands-on</a:t>
            </a:r>
            <a:r>
              <a:rPr lang="en-US" sz="2000" b="1" dirty="0" smtClean="0"/>
              <a:t>:</a:t>
            </a:r>
            <a:r>
              <a:rPr lang="en-US" sz="2000" dirty="0" smtClean="0"/>
              <a:t> design and simulate a chip to </a:t>
            </a:r>
            <a:br>
              <a:rPr lang="en-US" sz="2000" dirty="0" smtClean="0"/>
            </a:br>
            <a:r>
              <a:rPr lang="en-US" sz="2000" dirty="0" smtClean="0"/>
              <a:t>drive LEDs in a “Knight Rider” pattern</a:t>
            </a:r>
            <a:br>
              <a:rPr lang="en-US" sz="2000" dirty="0" smtClean="0"/>
            </a:b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2017 Chicago Coder Conference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 descr="waf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77"/>
          <a:stretch/>
        </p:blipFill>
        <p:spPr>
          <a:xfrm>
            <a:off x="6444003" y="4081099"/>
            <a:ext cx="2412596" cy="195270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647138" y="2823714"/>
            <a:ext cx="895831" cy="523637"/>
          </a:xfrm>
          <a:custGeom>
            <a:avLst/>
            <a:gdLst>
              <a:gd name="connsiteX0" fmla="*/ 0 w 895831"/>
              <a:gd name="connsiteY0" fmla="*/ 0 h 523637"/>
              <a:gd name="connsiteX1" fmla="*/ 464925 w 895831"/>
              <a:gd name="connsiteY1" fmla="*/ 510310 h 523637"/>
              <a:gd name="connsiteX2" fmla="*/ 895831 w 895831"/>
              <a:gd name="connsiteY2" fmla="*/ 385568 h 52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831" h="523637">
                <a:moveTo>
                  <a:pt x="0" y="0"/>
                </a:moveTo>
                <a:cubicBezTo>
                  <a:pt x="157810" y="223024"/>
                  <a:pt x="315620" y="446049"/>
                  <a:pt x="464925" y="510310"/>
                </a:cubicBezTo>
                <a:cubicBezTo>
                  <a:pt x="614230" y="574571"/>
                  <a:pt x="895831" y="385568"/>
                  <a:pt x="895831" y="385568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Three </a:t>
            </a:r>
            <a:r>
              <a:rPr lang="en-US" b="1" dirty="0" smtClean="0">
                <a:solidFill>
                  <a:srgbClr val="CC0000"/>
                </a:solidFill>
              </a:rPr>
              <a:t>environmental variables </a:t>
            </a:r>
            <a:r>
              <a:rPr lang="en-US" dirty="0" smtClean="0"/>
              <a:t>affect real-world propagation delay:</a:t>
            </a:r>
            <a:br>
              <a:rPr lang="en-US" dirty="0" smtClean="0"/>
            </a:br>
            <a:endParaRPr lang="en-US" sz="1200" dirty="0" smtClean="0"/>
          </a:p>
          <a:p>
            <a:pPr marL="0" indent="0">
              <a:buNone/>
            </a:pPr>
            <a:endParaRPr lang="en-US" sz="1000" dirty="0" smtClean="0"/>
          </a:p>
          <a:p>
            <a:pPr marL="0" indent="0" algn="ctr">
              <a:buNone/>
            </a:pPr>
            <a:r>
              <a:rPr lang="en-US" b="1" dirty="0" smtClean="0"/>
              <a:t>Process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Variations in the manufacturing process affect the speed at which transistors operate.</a:t>
            </a:r>
            <a:br>
              <a:rPr lang="en-US" sz="1400" dirty="0" smtClean="0"/>
            </a:br>
            <a:r>
              <a:rPr lang="en-US" sz="1000" dirty="0" smtClean="0"/>
              <a:t> </a:t>
            </a:r>
            <a:endParaRPr lang="en-US" sz="1400" dirty="0" smtClean="0"/>
          </a:p>
          <a:p>
            <a:pPr marL="0" indent="0" algn="ctr">
              <a:buNone/>
            </a:pPr>
            <a:r>
              <a:rPr lang="en-US" b="1" dirty="0" smtClean="0"/>
              <a:t>Voltage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As voltage increases, delay decreases.</a:t>
            </a:r>
            <a:br>
              <a:rPr lang="en-US" sz="1400" dirty="0" smtClean="0"/>
            </a:br>
            <a:r>
              <a:rPr lang="en-US" sz="1000" dirty="0" smtClean="0"/>
              <a:t> </a:t>
            </a:r>
            <a:endParaRPr lang="en-US" sz="1400" dirty="0" smtClean="0"/>
          </a:p>
          <a:p>
            <a:pPr marL="0" indent="0" algn="ctr">
              <a:buNone/>
            </a:pPr>
            <a:r>
              <a:rPr lang="en-US" b="1" dirty="0" smtClean="0"/>
              <a:t>Temperature</a:t>
            </a:r>
          </a:p>
          <a:p>
            <a:pPr marL="0" indent="0" algn="ctr">
              <a:buNone/>
            </a:pPr>
            <a:r>
              <a:rPr lang="en-US" sz="1400" dirty="0" smtClean="0"/>
              <a:t>Higher temperatures result in greater delay.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861" y="6051528"/>
            <a:ext cx="6583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If you’ve ever tried to overclock a PC, you probably fiddled with these variables.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5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b="1" smtClean="0">
                <a:solidFill>
                  <a:srgbClr val="CC0000"/>
                </a:solidFill>
              </a:rPr>
              <a:t>Verilog </a:t>
            </a:r>
            <a:r>
              <a:rPr lang="en-US" dirty="0" smtClean="0"/>
              <a:t>for Software Engineers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Verilog</a:t>
            </a:r>
            <a:r>
              <a:rPr lang="en-US" dirty="0" smtClean="0">
                <a:solidFill>
                  <a:srgbClr val="A71520"/>
                </a:solidFill>
              </a:rPr>
              <a:t> </a:t>
            </a:r>
            <a:r>
              <a:rPr lang="en-US" dirty="0" smtClean="0"/>
              <a:t>is a hardware description language used to </a:t>
            </a:r>
            <a:r>
              <a:rPr lang="en-US" b="1" dirty="0" smtClean="0">
                <a:solidFill>
                  <a:srgbClr val="CC0000"/>
                </a:solidFill>
              </a:rPr>
              <a:t>design, simulate and describe </a:t>
            </a:r>
            <a:r>
              <a:rPr lang="en-US" dirty="0" smtClean="0"/>
              <a:t>digital circuits.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000" dirty="0" smtClean="0"/>
              <a:t>Invented in 1985, standardized in </a:t>
            </a:r>
            <a:r>
              <a:rPr lang="mr-IN" sz="2000" dirty="0" smtClean="0"/>
              <a:t>’</a:t>
            </a:r>
            <a:r>
              <a:rPr lang="en-US" sz="2000" dirty="0" smtClean="0"/>
              <a:t>95, and updated a few times since.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000" b="1" dirty="0" smtClean="0"/>
              <a:t>Software engineers will find Verilog quite simple</a:t>
            </a:r>
            <a:r>
              <a:rPr lang="en-US" sz="2000" b="1" dirty="0"/>
              <a:t>:</a:t>
            </a:r>
            <a:endParaRPr lang="en-US" sz="2000" b="1" dirty="0" smtClean="0"/>
          </a:p>
          <a:p>
            <a:pPr lvl="1"/>
            <a:r>
              <a:rPr lang="en-US" sz="2000" dirty="0" smtClean="0"/>
              <a:t>No complex types, abstractions or language semantics</a:t>
            </a:r>
          </a:p>
          <a:p>
            <a:pPr lvl="1"/>
            <a:r>
              <a:rPr lang="en-US" sz="2000" dirty="0" smtClean="0"/>
              <a:t>No standard libraries or frameworks to master</a:t>
            </a:r>
          </a:p>
          <a:p>
            <a:pPr marL="457200" lvl="1" indent="0">
              <a:buNone/>
            </a:pPr>
            <a:r>
              <a:rPr lang="en-US" sz="800" dirty="0"/>
              <a:t> </a:t>
            </a:r>
            <a:endParaRPr lang="en-US" sz="800" dirty="0" smtClean="0"/>
          </a:p>
          <a:p>
            <a:pPr marL="0" indent="0">
              <a:buNone/>
            </a:pPr>
            <a:r>
              <a:rPr lang="en-US" sz="2000" b="1" dirty="0" smtClean="0"/>
              <a:t>But also quite difficult:</a:t>
            </a:r>
          </a:p>
          <a:p>
            <a:pPr lvl="1"/>
            <a:r>
              <a:rPr lang="en-US" sz="2000" dirty="0" smtClean="0"/>
              <a:t>Entirely new programming </a:t>
            </a:r>
            <a:r>
              <a:rPr lang="en-US" sz="2000" dirty="0"/>
              <a:t>paradigm; </a:t>
            </a:r>
            <a:r>
              <a:rPr lang="en-US" sz="2000" dirty="0" smtClean="0"/>
              <a:t>requires </a:t>
            </a:r>
            <a:r>
              <a:rPr lang="en-US" sz="2000" dirty="0"/>
              <a:t>you think about problem solving in a different way</a:t>
            </a:r>
          </a:p>
          <a:p>
            <a:pPr lvl="1"/>
            <a:r>
              <a:rPr lang="en-US" sz="2000" dirty="0" smtClean="0"/>
              <a:t>Parallelism </a:t>
            </a:r>
            <a:r>
              <a:rPr lang="en-US" sz="2000" dirty="0"/>
              <a:t>is free; sequential consistency is </a:t>
            </a:r>
            <a:r>
              <a:rPr lang="en-US" sz="2000" dirty="0" smtClean="0"/>
              <a:t>expensive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5920" y="6051528"/>
            <a:ext cx="806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We’ll focus on Verilog </a:t>
            </a:r>
            <a:r>
              <a:rPr lang="mr-IN" sz="1400" dirty="0" smtClean="0">
                <a:solidFill>
                  <a:srgbClr val="7F7F7F"/>
                </a:solidFill>
                <a:latin typeface="Arial"/>
                <a:cs typeface="Arial"/>
              </a:rPr>
              <a:t>’</a:t>
            </a:r>
            <a:r>
              <a:rPr lang="en-US" sz="1400" dirty="0" smtClean="0">
                <a:solidFill>
                  <a:srgbClr val="7F7F7F"/>
                </a:solidFill>
                <a:latin typeface="Arial"/>
                <a:cs typeface="Arial"/>
              </a:rPr>
              <a:t>95; later versions add syntactical sugar and sophisticated testing constructs. </a:t>
            </a:r>
            <a:endParaRPr lang="en-US" sz="1400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2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Verilog is </a:t>
            </a:r>
            <a:r>
              <a:rPr lang="en-US" b="1" dirty="0" smtClean="0">
                <a:solidFill>
                  <a:srgbClr val="CC0000"/>
                </a:solidFill>
              </a:rPr>
              <a:t>like having three languages </a:t>
            </a:r>
            <a:br>
              <a:rPr lang="en-US" b="1" dirty="0" smtClean="0">
                <a:solidFill>
                  <a:srgbClr val="CC0000"/>
                </a:solidFill>
              </a:rPr>
            </a:br>
            <a:r>
              <a:rPr lang="en-US" dirty="0" smtClean="0"/>
              <a:t>in one! Order now! </a:t>
            </a:r>
            <a:endParaRPr lang="en-US" sz="2400" dirty="0" smtClean="0"/>
          </a:p>
          <a:p>
            <a:pPr marL="0" indent="0">
              <a:buNone/>
            </a:pPr>
            <a:endParaRPr lang="en-US" sz="1100" dirty="0"/>
          </a:p>
          <a:p>
            <a:r>
              <a:rPr lang="en-US" sz="2400" b="1" dirty="0"/>
              <a:t>Behavioral </a:t>
            </a:r>
            <a:r>
              <a:rPr lang="en-US" sz="2400" dirty="0"/>
              <a:t>syntax for simulating </a:t>
            </a:r>
            <a:r>
              <a:rPr lang="en-US" sz="2400" dirty="0" smtClean="0"/>
              <a:t>circuits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400" dirty="0" smtClean="0"/>
              <a:t>The </a:t>
            </a:r>
            <a:r>
              <a:rPr lang="en-US" sz="1400" dirty="0"/>
              <a:t>entire </a:t>
            </a:r>
            <a:r>
              <a:rPr lang="en-US" sz="1400" dirty="0" smtClean="0"/>
              <a:t>language syntax </a:t>
            </a:r>
            <a:r>
              <a:rPr lang="en-US" sz="1400" dirty="0"/>
              <a:t>including </a:t>
            </a:r>
            <a:r>
              <a:rPr lang="en-US" sz="1400" dirty="0" smtClean="0"/>
              <a:t>constructs that could </a:t>
            </a:r>
            <a:r>
              <a:rPr lang="en-US" sz="1400" dirty="0"/>
              <a:t>never be realized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in hardware </a:t>
            </a:r>
            <a:r>
              <a:rPr lang="en-US" sz="1400" dirty="0"/>
              <a:t>(i.e., no silicon equivalent of the </a:t>
            </a:r>
            <a:r>
              <a:rPr lang="en-US" sz="1400" dirty="0">
                <a:latin typeface="Courier"/>
                <a:cs typeface="Courier"/>
              </a:rPr>
              <a:t>$display</a:t>
            </a:r>
            <a:r>
              <a:rPr lang="en-US" sz="1400" dirty="0"/>
              <a:t> task)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000" dirty="0" smtClean="0"/>
              <a:t> </a:t>
            </a:r>
            <a:endParaRPr lang="en-US" sz="1600" b="1" dirty="0" smtClean="0"/>
          </a:p>
          <a:p>
            <a:r>
              <a:rPr lang="en-US" sz="2400" b="1" dirty="0" smtClean="0"/>
              <a:t>Register-transfer level </a:t>
            </a:r>
            <a:r>
              <a:rPr lang="en-US" sz="2400" dirty="0" smtClean="0"/>
              <a:t>syntax for designing circuits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1400" dirty="0" smtClean="0"/>
              <a:t>Called “RTL”; this subset of the language is used to model the flow of data in a pipeline of </a:t>
            </a:r>
            <a:r>
              <a:rPr lang="en-US" sz="1400" i="1" dirty="0" smtClean="0"/>
              <a:t>register </a:t>
            </a:r>
            <a:r>
              <a:rPr lang="en-US" sz="1400" i="1" dirty="0" smtClean="0">
                <a:sym typeface="Wingdings"/>
              </a:rPr>
              <a:t></a:t>
            </a:r>
            <a:r>
              <a:rPr lang="en-US" sz="1400" i="1" dirty="0" smtClean="0"/>
              <a:t> logic </a:t>
            </a:r>
            <a:r>
              <a:rPr lang="en-US" sz="1400" i="1" dirty="0" smtClean="0">
                <a:sym typeface="Wingdings"/>
              </a:rPr>
              <a:t></a:t>
            </a:r>
            <a:r>
              <a:rPr lang="en-US" sz="1400" i="1" dirty="0" smtClean="0"/>
              <a:t> register</a:t>
            </a:r>
            <a:r>
              <a:rPr lang="en-US" sz="1400" dirty="0" smtClean="0"/>
              <a:t>. </a:t>
            </a:r>
            <a:r>
              <a:rPr lang="en-US" sz="1400" b="1" dirty="0" smtClean="0"/>
              <a:t>We’re mainly interested in this subset.</a:t>
            </a:r>
            <a:r>
              <a:rPr lang="en-US" sz="1600" b="1" dirty="0" smtClean="0">
                <a:solidFill>
                  <a:srgbClr val="CC0000"/>
                </a:solidFill>
              </a:rPr>
              <a:t/>
            </a:r>
            <a:br>
              <a:rPr lang="en-US" sz="1600" b="1" dirty="0" smtClean="0">
                <a:solidFill>
                  <a:srgbClr val="CC0000"/>
                </a:solidFill>
              </a:rPr>
            </a:br>
            <a:r>
              <a:rPr lang="en-US" sz="1000" dirty="0" smtClean="0"/>
              <a:t> </a:t>
            </a:r>
            <a:endParaRPr lang="en-US" sz="1600" dirty="0" smtClean="0"/>
          </a:p>
          <a:p>
            <a:r>
              <a:rPr lang="en-US" sz="2400" b="1" dirty="0" smtClean="0"/>
              <a:t>Structural</a:t>
            </a:r>
            <a:r>
              <a:rPr lang="en-US" sz="2400" dirty="0" smtClean="0"/>
              <a:t> syntax for describing synthesized circuits</a:t>
            </a:r>
            <a:br>
              <a:rPr lang="en-US" sz="2400" dirty="0" smtClean="0"/>
            </a:br>
            <a:r>
              <a:rPr lang="en-US" sz="1400" dirty="0" smtClean="0"/>
              <a:t>Used to describe circuits that have been “compiled” into </a:t>
            </a:r>
            <a:r>
              <a:rPr lang="en-US" sz="1400" i="1" dirty="0" smtClean="0"/>
              <a:t>cells</a:t>
            </a:r>
            <a:r>
              <a:rPr lang="en-US" sz="1400" dirty="0" smtClean="0"/>
              <a:t> (circuit components like flip-flops and gates), and the wires that interconnect them. Verilog compiles into Verilog.</a:t>
            </a:r>
            <a:r>
              <a:rPr lang="en-US" sz="1600" dirty="0" smtClean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45" y="1774949"/>
            <a:ext cx="1532455" cy="15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9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Box 7"/>
          <p:cNvSpPr txBox="1">
            <a:spLocks noChangeArrowheads="1"/>
          </p:cNvSpPr>
          <p:nvPr/>
        </p:nvSpPr>
        <p:spPr bwMode="auto">
          <a:xfrm>
            <a:off x="6319524" y="3269518"/>
            <a:ext cx="2367275" cy="1384995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400" dirty="0" smtClean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Verilog is </a:t>
            </a:r>
            <a:r>
              <a:rPr lang="en-US" b="1" dirty="0" smtClean="0">
                <a:solidFill>
                  <a:srgbClr val="CC0000"/>
                </a:solidFill>
              </a:rPr>
              <a:t>converted to hardware </a:t>
            </a:r>
            <a:r>
              <a:rPr lang="en-US" dirty="0" smtClean="0"/>
              <a:t>through a process called synthesis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7200" y="3273744"/>
            <a:ext cx="2367275" cy="30777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assign </a:t>
            </a:r>
            <a:r>
              <a:rPr lang="en-US" sz="1400" dirty="0" smtClean="0">
                <a:latin typeface="Courier New" charset="0"/>
              </a:rPr>
              <a:t>y = z &amp; ~r;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399242" y="3274852"/>
            <a:ext cx="2367275" cy="2677656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wire </a:t>
            </a:r>
            <a:r>
              <a:rPr lang="en-US" sz="1400" dirty="0" smtClean="0">
                <a:latin typeface="Courier New" charset="0"/>
              </a:rPr>
              <a:t>y, z, r, s;</a:t>
            </a: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NOT1 not00000 (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.a(r),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.q(s)</a:t>
            </a:r>
          </a:p>
          <a:p>
            <a:r>
              <a:rPr lang="en-US" sz="1400" dirty="0" smtClean="0">
                <a:latin typeface="Courier New" charset="0"/>
              </a:rPr>
              <a:t>);</a:t>
            </a:r>
            <a:endParaRPr lang="en-US" sz="1400" dirty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AND2 and00001 (</a:t>
            </a:r>
          </a:p>
          <a:p>
            <a:r>
              <a:rPr lang="en-US" sz="1400" dirty="0" smtClean="0">
                <a:latin typeface="Courier New" charset="0"/>
              </a:rPr>
              <a:t>  .a(z),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.b(s),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.q(y)</a:t>
            </a:r>
          </a:p>
          <a:p>
            <a:r>
              <a:rPr lang="en-US" sz="1400" dirty="0" smtClean="0">
                <a:latin typeface="Courier New" charset="0"/>
              </a:rPr>
              <a:t>);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2915" y="2953052"/>
            <a:ext cx="1226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latin typeface="Arial"/>
                <a:cs typeface="Arial"/>
              </a:rPr>
              <a:t>RTL Verilog 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35402" y="2956413"/>
            <a:ext cx="1685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latin typeface="Arial"/>
                <a:cs typeface="Arial"/>
              </a:rPr>
              <a:t>Gate Level Netlist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4136627"/>
            <a:ext cx="236727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i="1" dirty="0" smtClean="0">
                <a:latin typeface="Arial"/>
                <a:cs typeface="Arial"/>
              </a:rPr>
              <a:t>Synthesis process replaces high-level behavioral language constructs with a network representation of pre-defined manufacturer-specific circuit components called “cells”.</a:t>
            </a:r>
            <a:endParaRPr lang="en-US" sz="1400" i="1" dirty="0">
              <a:latin typeface="Arial"/>
              <a:cs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435479" y="3604880"/>
            <a:ext cx="2126818" cy="620178"/>
            <a:chOff x="6487733" y="3831300"/>
            <a:chExt cx="2126818" cy="620178"/>
          </a:xfrm>
        </p:grpSpPr>
        <p:grpSp>
          <p:nvGrpSpPr>
            <p:cNvPr id="37" name="Group 36"/>
            <p:cNvGrpSpPr/>
            <p:nvPr/>
          </p:nvGrpSpPr>
          <p:grpSpPr>
            <a:xfrm>
              <a:off x="6745723" y="4040796"/>
              <a:ext cx="945056" cy="410682"/>
              <a:chOff x="-138126" y="5370159"/>
              <a:chExt cx="1732506" cy="752875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-138126" y="5749389"/>
                <a:ext cx="415108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1046009" y="5745953"/>
                <a:ext cx="548371" cy="90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929155" y="5687235"/>
                <a:ext cx="120027" cy="11743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Triangle 100"/>
              <p:cNvSpPr/>
              <p:nvPr/>
            </p:nvSpPr>
            <p:spPr>
              <a:xfrm rot="5400000">
                <a:off x="216147" y="5422082"/>
                <a:ext cx="752875" cy="64903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476648" y="3938227"/>
              <a:ext cx="876583" cy="414669"/>
              <a:chOff x="3513702" y="1715660"/>
              <a:chExt cx="1566673" cy="741118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3513702" y="1903059"/>
                <a:ext cx="415107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4817122" y="2086963"/>
                <a:ext cx="263253" cy="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Delay 43"/>
              <p:cNvSpPr/>
              <p:nvPr/>
            </p:nvSpPr>
            <p:spPr>
              <a:xfrm>
                <a:off x="3922601" y="1715660"/>
                <a:ext cx="882698" cy="741118"/>
              </a:xfrm>
              <a:prstGeom prst="flowChartDelay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487733" y="4036283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Courier"/>
                  <a:cs typeface="Courier"/>
                </a:rPr>
                <a:t>r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08565" y="383130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Courier"/>
                  <a:cs typeface="Courier"/>
                </a:rPr>
                <a:t>z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92027" y="3938227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Courier"/>
                  <a:cs typeface="Courier"/>
                </a:rPr>
                <a:t>y</a:t>
              </a:r>
              <a:endParaRPr lang="en-US" dirty="0">
                <a:latin typeface="Courier"/>
                <a:cs typeface="Courier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6635187" y="2953051"/>
            <a:ext cx="1778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latin typeface="Arial"/>
                <a:cs typeface="Arial"/>
              </a:rPr>
              <a:t>Physical Hardware</a:t>
            </a:r>
          </a:p>
        </p:txBody>
      </p:sp>
      <p:sp>
        <p:nvSpPr>
          <p:cNvPr id="54" name="Freeform 53"/>
          <p:cNvSpPr/>
          <p:nvPr/>
        </p:nvSpPr>
        <p:spPr>
          <a:xfrm>
            <a:off x="2534194" y="3666309"/>
            <a:ext cx="757646" cy="294039"/>
          </a:xfrm>
          <a:custGeom>
            <a:avLst/>
            <a:gdLst>
              <a:gd name="connsiteX0" fmla="*/ 0 w 757646"/>
              <a:gd name="connsiteY0" fmla="*/ 0 h 294039"/>
              <a:gd name="connsiteX1" fmla="*/ 409303 w 757646"/>
              <a:gd name="connsiteY1" fmla="*/ 287382 h 294039"/>
              <a:gd name="connsiteX2" fmla="*/ 757646 w 757646"/>
              <a:gd name="connsiteY2" fmla="*/ 209005 h 29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7646" h="294039">
                <a:moveTo>
                  <a:pt x="0" y="0"/>
                </a:moveTo>
                <a:cubicBezTo>
                  <a:pt x="141514" y="126274"/>
                  <a:pt x="283029" y="252548"/>
                  <a:pt x="409303" y="287382"/>
                </a:cubicBezTo>
                <a:cubicBezTo>
                  <a:pt x="535577" y="322216"/>
                  <a:pt x="757646" y="209005"/>
                  <a:pt x="757646" y="209005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895703" y="4380416"/>
            <a:ext cx="966651" cy="141272"/>
          </a:xfrm>
          <a:custGeom>
            <a:avLst/>
            <a:gdLst>
              <a:gd name="connsiteX0" fmla="*/ 0 w 966651"/>
              <a:gd name="connsiteY0" fmla="*/ 139338 h 141272"/>
              <a:gd name="connsiteX1" fmla="*/ 687977 w 966651"/>
              <a:gd name="connsiteY1" fmla="*/ 121920 h 141272"/>
              <a:gd name="connsiteX2" fmla="*/ 966651 w 966651"/>
              <a:gd name="connsiteY2" fmla="*/ 0 h 14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651" h="141272">
                <a:moveTo>
                  <a:pt x="0" y="139338"/>
                </a:moveTo>
                <a:cubicBezTo>
                  <a:pt x="263434" y="142240"/>
                  <a:pt x="526869" y="145143"/>
                  <a:pt x="687977" y="121920"/>
                </a:cubicBezTo>
                <a:cubicBezTo>
                  <a:pt x="849085" y="98697"/>
                  <a:pt x="966651" y="0"/>
                  <a:pt x="966651" y="0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295197" y="4827284"/>
            <a:ext cx="23672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Netlist has a one-to-one relationship with physical hardware.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24079" y="2789319"/>
            <a:ext cx="8451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i="1" dirty="0" smtClean="0">
                <a:latin typeface="Arial"/>
                <a:cs typeface="Arial"/>
              </a:rPr>
              <a:t>You write</a:t>
            </a:r>
            <a:r>
              <a:rPr lang="mr-IN" sz="1000" i="1" dirty="0" smtClean="0">
                <a:latin typeface="Arial"/>
                <a:cs typeface="Arial"/>
              </a:rPr>
              <a:t>…</a:t>
            </a:r>
            <a:endParaRPr lang="en-US" sz="1000" i="1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473967" y="2789319"/>
            <a:ext cx="19431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i="1" dirty="0" smtClean="0">
                <a:latin typeface="Arial"/>
                <a:cs typeface="Arial"/>
              </a:rPr>
              <a:t>Synthesis software produces</a:t>
            </a:r>
            <a:r>
              <a:rPr lang="mr-IN" sz="1000" i="1" dirty="0" smtClean="0">
                <a:latin typeface="Arial"/>
                <a:cs typeface="Arial"/>
              </a:rPr>
              <a:t>…</a:t>
            </a:r>
            <a:endParaRPr lang="en-US" sz="1000" i="1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408228" y="2793110"/>
            <a:ext cx="13612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i="1" smtClean="0">
                <a:latin typeface="Arial"/>
                <a:cs typeface="Arial"/>
              </a:rPr>
              <a:t>Your chip contains</a:t>
            </a:r>
            <a:r>
              <a:rPr lang="mr-IN" sz="1000" i="1" dirty="0" smtClean="0">
                <a:latin typeface="Arial"/>
                <a:cs typeface="Arial"/>
              </a:rPr>
              <a:t>…</a:t>
            </a:r>
            <a:endParaRPr lang="en-US" sz="1000" i="1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28906" y="3933190"/>
            <a:ext cx="32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48002" y="390241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13516" y="3892844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q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58727" y="3800293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q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92782" y="3701731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a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592781" y="3914104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b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157" y="6051528"/>
            <a:ext cx="8296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Verilog “compiles” into Verilog. “Backend” EDA tools convert the compiled Verilog to physical hardware.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17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Electronic design automation (EDA) tools </a:t>
            </a:r>
            <a:r>
              <a:rPr lang="en-US" b="1" dirty="0" smtClean="0">
                <a:solidFill>
                  <a:srgbClr val="CC0000"/>
                </a:solidFill>
              </a:rPr>
              <a:t>convert HDL code into physical silicon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868036"/>
              </p:ext>
            </p:extLst>
          </p:nvPr>
        </p:nvGraphicFramePr>
        <p:xfrm>
          <a:off x="457200" y="2811025"/>
          <a:ext cx="6011689" cy="3200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5242"/>
                <a:gridCol w="4246447"/>
              </a:tblGrid>
              <a:tr h="61522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/>
                          <a:cs typeface="Arial"/>
                        </a:rPr>
                        <a:t>Simulation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Lets designers test their circuits before conversion to hardware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/>
                          <a:cs typeface="Arial"/>
                        </a:rPr>
                        <a:t>Synthesis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Translates HDL code into a list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of gates and the interconnections between them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/>
                          <a:cs typeface="Arial"/>
                        </a:rPr>
                        <a:t>Verification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Assures that physical circuitry performs equivalently to simulation 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/>
                          <a:cs typeface="Arial"/>
                        </a:rPr>
                        <a:t>Place &amp; Route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Determines optimal physical location and placement of gates on silicon chip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Arial"/>
                          <a:cs typeface="Arial"/>
                        </a:rPr>
                        <a:t>Mask Prep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Generation of lithography </a:t>
                      </a:r>
                      <a:r>
                        <a:rPr lang="en-US" dirty="0" err="1" smtClean="0">
                          <a:latin typeface="Arial"/>
                          <a:cs typeface="Arial"/>
                        </a:rPr>
                        <a:t>photomasks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 for manufacturing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265" y="3155415"/>
            <a:ext cx="2307206" cy="628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12" y="3991925"/>
            <a:ext cx="2045366" cy="41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540" y="4769390"/>
            <a:ext cx="2098337" cy="7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2605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counter (</a:t>
            </a:r>
          </a:p>
          <a:p>
            <a:r>
              <a:rPr lang="en-US" sz="1400" dirty="0">
                <a:latin typeface="Courier New" charset="0"/>
              </a:rPr>
              <a:t>    reset_,    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,</a:t>
            </a:r>
          </a:p>
          <a:p>
            <a:r>
              <a:rPr lang="en-US" sz="1400" dirty="0">
                <a:latin typeface="Courier New" charset="0"/>
              </a:rPr>
              <a:t>    enable,</a:t>
            </a:r>
          </a:p>
          <a:p>
            <a:r>
              <a:rPr lang="en-US" sz="1400" dirty="0">
                <a:latin typeface="Courier New" charset="0"/>
              </a:rPr>
              <a:t>    count</a:t>
            </a:r>
          </a:p>
          <a:p>
            <a:r>
              <a:rPr lang="en-US" sz="1400" dirty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enable;</a:t>
            </a:r>
          </a:p>
          <a:p>
            <a:r>
              <a:rPr lang="en-US" sz="1400" b="1" dirty="0">
                <a:latin typeface="Courier New" charset="0"/>
              </a:rPr>
              <a:t>  output</a:t>
            </a:r>
            <a:r>
              <a:rPr lang="en-US" sz="1400" dirty="0">
                <a:latin typeface="Courier New" charset="0"/>
              </a:rPr>
              <a:t> [7:0] count;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[7:0] count;</a:t>
            </a:r>
          </a:p>
          <a:p>
            <a:r>
              <a:rPr lang="en-US" sz="1400" b="1" dirty="0">
                <a:latin typeface="Courier New" charset="0"/>
              </a:rPr>
              <a:t>  wire</a:t>
            </a:r>
            <a:r>
              <a:rPr lang="en-US" sz="1400" dirty="0">
                <a:latin typeface="Courier New" charset="0"/>
              </a:rPr>
              <a:t>   [7:0]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assign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 = count + 8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h1;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always@ 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b="1" dirty="0" err="1">
                <a:latin typeface="Courier New" charset="0"/>
              </a:rPr>
              <a:t>posedge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or </a:t>
            </a:r>
            <a:r>
              <a:rPr lang="en-US" sz="1400" b="1" dirty="0" err="1">
                <a:latin typeface="Courier New" charset="0"/>
              </a:rPr>
              <a:t>negedge</a:t>
            </a:r>
            <a:r>
              <a:rPr lang="en-US" sz="1400" dirty="0">
                <a:latin typeface="Courier New" charset="0"/>
              </a:rPr>
              <a:t> reset_)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if</a:t>
            </a:r>
            <a:r>
              <a:rPr lang="en-US" sz="1400" dirty="0">
                <a:latin typeface="Courier New" charset="0"/>
              </a:rPr>
              <a:t> (!reset_)</a:t>
            </a:r>
          </a:p>
          <a:p>
            <a:r>
              <a:rPr lang="en-US" sz="1400" dirty="0">
                <a:latin typeface="Courier New" charset="0"/>
              </a:rPr>
              <a:t>      count   &lt;=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h00;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else if </a:t>
            </a:r>
            <a:r>
              <a:rPr lang="en-US" sz="1400" dirty="0">
                <a:latin typeface="Courier New" charset="0"/>
              </a:rPr>
              <a:t>(enable)</a:t>
            </a:r>
          </a:p>
          <a:p>
            <a:r>
              <a:rPr lang="en-US" sz="1400" dirty="0">
                <a:latin typeface="Courier New" charset="0"/>
              </a:rPr>
              <a:t>      count   &lt;=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2625271"/>
            <a:ext cx="26552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A Quick Look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This circuit outputs an 8-bit value (called </a:t>
            </a:r>
            <a:r>
              <a:rPr lang="en-US" sz="1600" dirty="0" smtClean="0">
                <a:latin typeface="Courier"/>
                <a:cs typeface="Courier"/>
              </a:rPr>
              <a:t>count</a:t>
            </a:r>
            <a:r>
              <a:rPr lang="en-US" sz="1600" dirty="0" smtClean="0">
                <a:latin typeface="Arial"/>
                <a:cs typeface="Arial"/>
              </a:rPr>
              <a:t>) that increments each clock cycle in which the </a:t>
            </a:r>
            <a:r>
              <a:rPr lang="en-US" sz="1600" dirty="0" smtClean="0">
                <a:latin typeface="Courier"/>
                <a:cs typeface="Courier"/>
              </a:rPr>
              <a:t>enable</a:t>
            </a:r>
            <a:r>
              <a:rPr lang="en-US" sz="1600" dirty="0" smtClean="0">
                <a:latin typeface="Arial"/>
                <a:cs typeface="Arial"/>
              </a:rPr>
              <a:t> signal is asserted (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1’b1</a:t>
            </a:r>
            <a:r>
              <a:rPr lang="en-US" sz="1600" dirty="0" smtClean="0">
                <a:latin typeface="Arial"/>
                <a:cs typeface="Arial"/>
              </a:rPr>
              <a:t>).</a:t>
            </a:r>
          </a:p>
        </p:txBody>
      </p:sp>
      <p:sp>
        <p:nvSpPr>
          <p:cNvPr id="8" name="Left Brace 7"/>
          <p:cNvSpPr/>
          <p:nvPr/>
        </p:nvSpPr>
        <p:spPr>
          <a:xfrm>
            <a:off x="3187309" y="1052286"/>
            <a:ext cx="192926" cy="5079382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2688074"/>
            <a:ext cx="192926" cy="171278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8" idx="1"/>
          </p:cNvCxnSpPr>
          <p:nvPr/>
        </p:nvCxnSpPr>
        <p:spPr>
          <a:xfrm>
            <a:off x="2944438" y="3537391"/>
            <a:ext cx="242871" cy="755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339865" y="2994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2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2605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counter (</a:t>
            </a:r>
          </a:p>
          <a:p>
            <a:r>
              <a:rPr lang="en-US" sz="1400" dirty="0">
                <a:latin typeface="Courier New" charset="0"/>
              </a:rPr>
              <a:t>    reset_,    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,</a:t>
            </a:r>
          </a:p>
          <a:p>
            <a:r>
              <a:rPr lang="en-US" sz="1400" dirty="0">
                <a:latin typeface="Courier New" charset="0"/>
              </a:rPr>
              <a:t>    enable,</a:t>
            </a:r>
          </a:p>
          <a:p>
            <a:r>
              <a:rPr lang="en-US" sz="1400" dirty="0">
                <a:latin typeface="Courier New" charset="0"/>
              </a:rPr>
              <a:t>    count</a:t>
            </a:r>
          </a:p>
          <a:p>
            <a:r>
              <a:rPr lang="en-US" sz="1400" dirty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enable;</a:t>
            </a:r>
          </a:p>
          <a:p>
            <a:r>
              <a:rPr lang="en-US" sz="1400" b="1" dirty="0">
                <a:latin typeface="Courier New" charset="0"/>
              </a:rPr>
              <a:t>  output</a:t>
            </a:r>
            <a:r>
              <a:rPr lang="en-US" sz="1400" dirty="0">
                <a:latin typeface="Courier New" charset="0"/>
              </a:rPr>
              <a:t> [7:0] count;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[7:0] count;</a:t>
            </a:r>
          </a:p>
          <a:p>
            <a:r>
              <a:rPr lang="en-US" sz="1400" b="1" dirty="0">
                <a:latin typeface="Courier New" charset="0"/>
              </a:rPr>
              <a:t>  wire</a:t>
            </a:r>
            <a:r>
              <a:rPr lang="en-US" sz="1400" dirty="0">
                <a:latin typeface="Courier New" charset="0"/>
              </a:rPr>
              <a:t>   [7:0]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assign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 = count + 8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h1;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always@ 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b="1" dirty="0" err="1">
                <a:latin typeface="Courier New" charset="0"/>
              </a:rPr>
              <a:t>posedge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or </a:t>
            </a:r>
            <a:r>
              <a:rPr lang="en-US" sz="1400" b="1" dirty="0" err="1">
                <a:latin typeface="Courier New" charset="0"/>
              </a:rPr>
              <a:t>negedge</a:t>
            </a:r>
            <a:r>
              <a:rPr lang="en-US" sz="1400" dirty="0">
                <a:latin typeface="Courier New" charset="0"/>
              </a:rPr>
              <a:t> reset_)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if</a:t>
            </a:r>
            <a:r>
              <a:rPr lang="en-US" sz="1400" dirty="0">
                <a:latin typeface="Courier New" charset="0"/>
              </a:rPr>
              <a:t> (!reset_)</a:t>
            </a:r>
          </a:p>
          <a:p>
            <a:r>
              <a:rPr lang="en-US" sz="1400" dirty="0">
                <a:latin typeface="Courier New" charset="0"/>
              </a:rPr>
              <a:t>      count   &lt;=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h00;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else if </a:t>
            </a:r>
            <a:r>
              <a:rPr lang="en-US" sz="1400" dirty="0">
                <a:latin typeface="Courier New" charset="0"/>
              </a:rPr>
              <a:t>(enable)</a:t>
            </a:r>
          </a:p>
          <a:p>
            <a:r>
              <a:rPr lang="en-US" sz="1400" dirty="0">
                <a:latin typeface="Courier New" charset="0"/>
              </a:rPr>
              <a:t>      count   &lt;=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918355"/>
            <a:ext cx="26552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Module Definition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Specifies the name of this circuit and the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connections it makes to the outside world.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As a matter of convention, signals ending with an underscore (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reset_</a:t>
            </a:r>
            <a:r>
              <a:rPr lang="en-US" sz="1600" dirty="0" smtClean="0">
                <a:latin typeface="Arial"/>
                <a:cs typeface="Arial"/>
              </a:rPr>
              <a:t>) are “active low.” That is, the circuit is in reset when this signal is zero.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Active high signals are asserted when their value is one.</a:t>
            </a:r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978343"/>
            <a:ext cx="192926" cy="4148827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3187309" y="1052287"/>
            <a:ext cx="192926" cy="1266370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1"/>
            <a:endCxn id="11" idx="1"/>
          </p:cNvCxnSpPr>
          <p:nvPr/>
        </p:nvCxnSpPr>
        <p:spPr>
          <a:xfrm flipV="1">
            <a:off x="2944438" y="1690702"/>
            <a:ext cx="242871" cy="13449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7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2605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counter (</a:t>
            </a:r>
          </a:p>
          <a:p>
            <a:r>
              <a:rPr lang="en-US" sz="1400" dirty="0">
                <a:latin typeface="Courier New" charset="0"/>
              </a:rPr>
              <a:t>    reset_,    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,</a:t>
            </a:r>
          </a:p>
          <a:p>
            <a:r>
              <a:rPr lang="en-US" sz="1400" dirty="0">
                <a:latin typeface="Courier New" charset="0"/>
              </a:rPr>
              <a:t>    enable,</a:t>
            </a:r>
          </a:p>
          <a:p>
            <a:r>
              <a:rPr lang="en-US" sz="1400" dirty="0">
                <a:latin typeface="Courier New" charset="0"/>
              </a:rPr>
              <a:t>    count</a:t>
            </a:r>
          </a:p>
          <a:p>
            <a:r>
              <a:rPr lang="en-US" sz="1400" dirty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enable;</a:t>
            </a:r>
          </a:p>
          <a:p>
            <a:r>
              <a:rPr lang="en-US" sz="1400" b="1" dirty="0">
                <a:latin typeface="Courier New" charset="0"/>
              </a:rPr>
              <a:t>  output</a:t>
            </a:r>
            <a:r>
              <a:rPr lang="en-US" sz="1400" dirty="0">
                <a:latin typeface="Courier New" charset="0"/>
              </a:rPr>
              <a:t> [7:0] count;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[7:0] count;</a:t>
            </a:r>
          </a:p>
          <a:p>
            <a:r>
              <a:rPr lang="en-US" sz="1400" b="1" dirty="0">
                <a:latin typeface="Courier New" charset="0"/>
              </a:rPr>
              <a:t>  wire</a:t>
            </a:r>
            <a:r>
              <a:rPr lang="en-US" sz="1400" dirty="0">
                <a:latin typeface="Courier New" charset="0"/>
              </a:rPr>
              <a:t>   [7:0]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assign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 = count + 8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h1;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always@ 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b="1" dirty="0" err="1">
                <a:latin typeface="Courier New" charset="0"/>
              </a:rPr>
              <a:t>posedge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or </a:t>
            </a:r>
            <a:r>
              <a:rPr lang="en-US" sz="1400" b="1" dirty="0" err="1">
                <a:latin typeface="Courier New" charset="0"/>
              </a:rPr>
              <a:t>negedge</a:t>
            </a:r>
            <a:r>
              <a:rPr lang="en-US" sz="1400" dirty="0">
                <a:latin typeface="Courier New" charset="0"/>
              </a:rPr>
              <a:t> reset_)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if</a:t>
            </a:r>
            <a:r>
              <a:rPr lang="en-US" sz="1400" dirty="0">
                <a:latin typeface="Courier New" charset="0"/>
              </a:rPr>
              <a:t> (!reset_)</a:t>
            </a:r>
          </a:p>
          <a:p>
            <a:r>
              <a:rPr lang="en-US" sz="1400" dirty="0">
                <a:latin typeface="Courier New" charset="0"/>
              </a:rPr>
              <a:t>      count   &lt;=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h00;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else if </a:t>
            </a:r>
            <a:r>
              <a:rPr lang="en-US" sz="1400" dirty="0">
                <a:latin typeface="Courier New" charset="0"/>
              </a:rPr>
              <a:t>(enable)</a:t>
            </a:r>
          </a:p>
          <a:p>
            <a:r>
              <a:rPr lang="en-US" sz="1400" dirty="0">
                <a:latin typeface="Courier New" charset="0"/>
              </a:rPr>
              <a:t>      count   &lt;=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1177535"/>
            <a:ext cx="265528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Port Definitions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Specifies the direction (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1600" dirty="0" smtClean="0">
                <a:latin typeface="Arial"/>
                <a:cs typeface="Arial"/>
              </a:rPr>
              <a:t>,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output</a:t>
            </a:r>
            <a:r>
              <a:rPr lang="en-US" sz="1600" dirty="0" smtClean="0">
                <a:latin typeface="Arial"/>
                <a:cs typeface="Arial"/>
              </a:rPr>
              <a:t> or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bidir</a:t>
            </a:r>
            <a:r>
              <a:rPr lang="en-US" sz="1600" dirty="0" smtClean="0">
                <a:latin typeface="Arial"/>
                <a:cs typeface="Arial"/>
              </a:rPr>
              <a:t>) of the ports and their width.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[7:0]</a:t>
            </a:r>
            <a:r>
              <a:rPr lang="en-US" sz="1600" dirty="0" smtClean="0">
                <a:latin typeface="Arial"/>
                <a:cs typeface="Arial"/>
              </a:rPr>
              <a:t> implies that the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1600" dirty="0" smtClean="0">
                <a:latin typeface="Arial"/>
                <a:cs typeface="Arial"/>
              </a:rPr>
              <a:t> signal consists of eight physical wires grouped together as one logical value.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Each connection in the module definition should have a corresponding IO declaration.</a:t>
            </a:r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1257009"/>
            <a:ext cx="192926" cy="4148827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3187309" y="2550162"/>
            <a:ext cx="192926" cy="815338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1"/>
            <a:endCxn id="11" idx="1"/>
          </p:cNvCxnSpPr>
          <p:nvPr/>
        </p:nvCxnSpPr>
        <p:spPr>
          <a:xfrm flipV="1">
            <a:off x="2944438" y="2961198"/>
            <a:ext cx="242871" cy="3530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2605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counter (</a:t>
            </a:r>
          </a:p>
          <a:p>
            <a:r>
              <a:rPr lang="en-US" sz="1400" dirty="0">
                <a:latin typeface="Courier New" charset="0"/>
              </a:rPr>
              <a:t>    reset_,    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,</a:t>
            </a:r>
          </a:p>
          <a:p>
            <a:r>
              <a:rPr lang="en-US" sz="1400" dirty="0">
                <a:latin typeface="Courier New" charset="0"/>
              </a:rPr>
              <a:t>    enable,</a:t>
            </a:r>
          </a:p>
          <a:p>
            <a:r>
              <a:rPr lang="en-US" sz="1400" dirty="0">
                <a:latin typeface="Courier New" charset="0"/>
              </a:rPr>
              <a:t>    count</a:t>
            </a:r>
          </a:p>
          <a:p>
            <a:r>
              <a:rPr lang="en-US" sz="1400" dirty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enable;</a:t>
            </a:r>
          </a:p>
          <a:p>
            <a:r>
              <a:rPr lang="en-US" sz="1400" b="1" dirty="0">
                <a:latin typeface="Courier New" charset="0"/>
              </a:rPr>
              <a:t>  output</a:t>
            </a:r>
            <a:r>
              <a:rPr lang="en-US" sz="1400" dirty="0">
                <a:latin typeface="Courier New" charset="0"/>
              </a:rPr>
              <a:t> [7:0] count;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[7:0] count;</a:t>
            </a:r>
          </a:p>
          <a:p>
            <a:r>
              <a:rPr lang="en-US" sz="1400" b="1" dirty="0">
                <a:latin typeface="Courier New" charset="0"/>
              </a:rPr>
              <a:t>  wire</a:t>
            </a:r>
            <a:r>
              <a:rPr lang="en-US" sz="1400" dirty="0">
                <a:latin typeface="Courier New" charset="0"/>
              </a:rPr>
              <a:t>   [7:0]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assign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 = count + 8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h1;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always@ 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b="1" dirty="0" err="1">
                <a:latin typeface="Courier New" charset="0"/>
              </a:rPr>
              <a:t>posedge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or </a:t>
            </a:r>
            <a:r>
              <a:rPr lang="en-US" sz="1400" b="1" dirty="0" err="1">
                <a:latin typeface="Courier New" charset="0"/>
              </a:rPr>
              <a:t>negedge</a:t>
            </a:r>
            <a:r>
              <a:rPr lang="en-US" sz="1400" dirty="0">
                <a:latin typeface="Courier New" charset="0"/>
              </a:rPr>
              <a:t> reset_)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if</a:t>
            </a:r>
            <a:r>
              <a:rPr lang="en-US" sz="1400" dirty="0">
                <a:latin typeface="Courier New" charset="0"/>
              </a:rPr>
              <a:t> (!reset_)</a:t>
            </a:r>
          </a:p>
          <a:p>
            <a:r>
              <a:rPr lang="en-US" sz="1400" dirty="0">
                <a:latin typeface="Courier New" charset="0"/>
              </a:rPr>
              <a:t>      count   &lt;=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h00;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else if </a:t>
            </a:r>
            <a:r>
              <a:rPr lang="en-US" sz="1400" dirty="0">
                <a:latin typeface="Courier New" charset="0"/>
              </a:rPr>
              <a:t>(enable)</a:t>
            </a:r>
          </a:p>
          <a:p>
            <a:r>
              <a:rPr lang="en-US" sz="1400" dirty="0">
                <a:latin typeface="Courier New" charset="0"/>
              </a:rPr>
              <a:t>      count   &lt;=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1917170"/>
            <a:ext cx="26552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“Variable” Declarations</a:t>
            </a:r>
          </a:p>
          <a:p>
            <a:pPr algn="ctr"/>
            <a:endParaRPr lang="en-US" sz="1600" dirty="0" smtClean="0">
              <a:latin typeface="Arial"/>
              <a:cs typeface="Arial"/>
            </a:endParaRPr>
          </a:p>
          <a:p>
            <a:pPr algn="ctr"/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sz="1600" dirty="0" smtClean="0">
                <a:latin typeface="Arial"/>
                <a:cs typeface="Arial"/>
              </a:rPr>
              <a:t> infers flip-flops;</a:t>
            </a:r>
          </a:p>
          <a:p>
            <a:pPr algn="ctr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wire</a:t>
            </a:r>
            <a:r>
              <a:rPr lang="en-US" sz="1600" dirty="0" smtClean="0">
                <a:latin typeface="Arial"/>
                <a:cs typeface="Arial"/>
              </a:rPr>
              <a:t> infers nets (connections)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Registers store data. The value of a register when evaluated in an expression is its output (</a:t>
            </a:r>
            <a:r>
              <a:rPr lang="en-US" sz="1600" i="1" dirty="0" smtClean="0">
                <a:latin typeface="Arial"/>
                <a:cs typeface="Arial"/>
              </a:rPr>
              <a:t>Q</a:t>
            </a:r>
            <a:r>
              <a:rPr lang="en-US" sz="1600" dirty="0" smtClean="0">
                <a:latin typeface="Arial"/>
                <a:cs typeface="Arial"/>
              </a:rPr>
              <a:t>).</a:t>
            </a:r>
          </a:p>
          <a:p>
            <a:pPr algn="ctr"/>
            <a:endParaRPr lang="en-US" sz="1600" dirty="0" smtClean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Wires transmit data. The value of a wire changes immediately in response to the logical expression assigned to it.  </a:t>
            </a:r>
          </a:p>
        </p:txBody>
      </p:sp>
      <p:sp>
        <p:nvSpPr>
          <p:cNvPr id="11" name="Left Brace 10"/>
          <p:cNvSpPr/>
          <p:nvPr/>
        </p:nvSpPr>
        <p:spPr>
          <a:xfrm rot="10800000">
            <a:off x="2751512" y="1990724"/>
            <a:ext cx="192926" cy="3902803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3187309" y="3586488"/>
            <a:ext cx="192926" cy="41700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1"/>
            <a:endCxn id="12" idx="1"/>
          </p:cNvCxnSpPr>
          <p:nvPr/>
        </p:nvCxnSpPr>
        <p:spPr>
          <a:xfrm flipV="1">
            <a:off x="2944438" y="3796715"/>
            <a:ext cx="242871" cy="1292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7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But we</a:t>
            </a:r>
            <a:r>
              <a:rPr lang="en-US" b="1" dirty="0" smtClean="0">
                <a:solidFill>
                  <a:srgbClr val="A71520"/>
                </a:solidFill>
              </a:rPr>
              <a:t> </a:t>
            </a:r>
            <a:r>
              <a:rPr lang="en-US" b="1" dirty="0" smtClean="0">
                <a:solidFill>
                  <a:srgbClr val="CC0000"/>
                </a:solidFill>
              </a:rPr>
              <a:t>can’t cover everything.</a:t>
            </a:r>
            <a:r>
              <a:rPr lang="en-US" dirty="0" smtClean="0"/>
              <a:t> We’ll skip these more advanced topics: </a:t>
            </a:r>
          </a:p>
          <a:p>
            <a:pPr marL="0" indent="0">
              <a:buNone/>
            </a:pPr>
            <a:endParaRPr lang="en-US" sz="1200" dirty="0" smtClean="0"/>
          </a:p>
          <a:p>
            <a:r>
              <a:rPr lang="en-US" sz="2000" dirty="0" smtClean="0"/>
              <a:t>How chips are physically fabricated (manufacturing process)</a:t>
            </a:r>
            <a:br>
              <a:rPr lang="en-US" sz="2000" dirty="0" smtClean="0"/>
            </a:br>
            <a:r>
              <a:rPr lang="en-US" sz="1000" dirty="0" smtClean="0"/>
              <a:t> </a:t>
            </a:r>
          </a:p>
          <a:p>
            <a:r>
              <a:rPr lang="en-US" sz="2000" dirty="0"/>
              <a:t>How to design analog or </a:t>
            </a:r>
            <a:r>
              <a:rPr lang="en-US" sz="2000" dirty="0" smtClean="0"/>
              <a:t>mixed-signal </a:t>
            </a:r>
            <a:r>
              <a:rPr lang="en-US" sz="2000" dirty="0"/>
              <a:t>integrated circuits (chips containing wireless radios, micro-electro-mechanical systems, etc.)</a:t>
            </a:r>
            <a:br>
              <a:rPr lang="en-US" sz="2000" dirty="0"/>
            </a:br>
            <a:r>
              <a:rPr lang="en-US" sz="1000" dirty="0"/>
              <a:t> </a:t>
            </a:r>
            <a:endParaRPr lang="en-US" sz="2000" dirty="0"/>
          </a:p>
          <a:p>
            <a:r>
              <a:rPr lang="en-US" sz="2000" dirty="0" smtClean="0"/>
              <a:t>How to design complex digital circuits that involve multiple clock domains, PLL-synthesized clocks, or </a:t>
            </a:r>
            <a:r>
              <a:rPr lang="en-US" sz="2000" dirty="0" err="1" smtClean="0"/>
              <a:t>SerDes</a:t>
            </a:r>
            <a:r>
              <a:rPr lang="en-US" sz="2000" dirty="0" smtClean="0"/>
              <a:t>’</a:t>
            </a:r>
            <a:endParaRPr lang="en-US" sz="2000" i="1" dirty="0" smtClean="0"/>
          </a:p>
          <a:p>
            <a:endParaRPr lang="en-US" sz="1000" dirty="0" smtClean="0"/>
          </a:p>
          <a:p>
            <a:r>
              <a:rPr lang="en-US" sz="2000" dirty="0" smtClean="0"/>
              <a:t>Each and every aspect of the Verilog language (we’ll focus on the constructs you’re most likely to use) 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2605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counter (</a:t>
            </a:r>
          </a:p>
          <a:p>
            <a:r>
              <a:rPr lang="en-US" sz="1400" dirty="0">
                <a:latin typeface="Courier New" charset="0"/>
              </a:rPr>
              <a:t>    reset_,    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,</a:t>
            </a:r>
          </a:p>
          <a:p>
            <a:r>
              <a:rPr lang="en-US" sz="1400" dirty="0">
                <a:latin typeface="Courier New" charset="0"/>
              </a:rPr>
              <a:t>    enable,</a:t>
            </a:r>
          </a:p>
          <a:p>
            <a:r>
              <a:rPr lang="en-US" sz="1400" dirty="0">
                <a:latin typeface="Courier New" charset="0"/>
              </a:rPr>
              <a:t>    count</a:t>
            </a:r>
          </a:p>
          <a:p>
            <a:r>
              <a:rPr lang="en-US" sz="1400" dirty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enable;</a:t>
            </a:r>
          </a:p>
          <a:p>
            <a:r>
              <a:rPr lang="en-US" sz="1400" b="1" dirty="0">
                <a:latin typeface="Courier New" charset="0"/>
              </a:rPr>
              <a:t>  output</a:t>
            </a:r>
            <a:r>
              <a:rPr lang="en-US" sz="1400" dirty="0">
                <a:latin typeface="Courier New" charset="0"/>
              </a:rPr>
              <a:t> [7:0] count;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[7:0] count;</a:t>
            </a:r>
          </a:p>
          <a:p>
            <a:r>
              <a:rPr lang="en-US" sz="1400" b="1" dirty="0">
                <a:latin typeface="Courier New" charset="0"/>
              </a:rPr>
              <a:t>  wire</a:t>
            </a:r>
            <a:r>
              <a:rPr lang="en-US" sz="1400" dirty="0">
                <a:latin typeface="Courier New" charset="0"/>
              </a:rPr>
              <a:t>   [7:0]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assign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 = count + 8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h1;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always@ 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b="1" dirty="0" err="1">
                <a:latin typeface="Courier New" charset="0"/>
              </a:rPr>
              <a:t>posedge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or </a:t>
            </a:r>
            <a:r>
              <a:rPr lang="en-US" sz="1400" b="1" dirty="0" err="1">
                <a:latin typeface="Courier New" charset="0"/>
              </a:rPr>
              <a:t>negedge</a:t>
            </a:r>
            <a:r>
              <a:rPr lang="en-US" sz="1400" dirty="0">
                <a:latin typeface="Courier New" charset="0"/>
              </a:rPr>
              <a:t> reset_)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if</a:t>
            </a:r>
            <a:r>
              <a:rPr lang="en-US" sz="1400" dirty="0">
                <a:latin typeface="Courier New" charset="0"/>
              </a:rPr>
              <a:t> (!reset_)</a:t>
            </a:r>
          </a:p>
          <a:p>
            <a:r>
              <a:rPr lang="en-US" sz="1400" dirty="0">
                <a:latin typeface="Courier New" charset="0"/>
              </a:rPr>
              <a:t>      count   &lt;=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h00;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else if </a:t>
            </a:r>
            <a:r>
              <a:rPr lang="en-US" sz="1400" dirty="0">
                <a:latin typeface="Courier New" charset="0"/>
              </a:rPr>
              <a:t>(enable)</a:t>
            </a:r>
          </a:p>
          <a:p>
            <a:r>
              <a:rPr lang="en-US" sz="1400" dirty="0">
                <a:latin typeface="Courier New" charset="0"/>
              </a:rPr>
              <a:t>      count   &lt;=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2460411"/>
            <a:ext cx="26552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Combinatorial Logic</a:t>
            </a:r>
          </a:p>
          <a:p>
            <a:pPr algn="ctr"/>
            <a:endParaRPr lang="en-US" sz="1600" dirty="0" smtClean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assign</a:t>
            </a:r>
            <a:r>
              <a:rPr lang="en-US" sz="1600" dirty="0" smtClean="0">
                <a:latin typeface="Arial"/>
                <a:cs typeface="Arial"/>
              </a:rPr>
              <a:t> keyword used to “assign” a logical expression to a wire.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Note that the value of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next_count</a:t>
            </a:r>
            <a:r>
              <a:rPr lang="en-US" sz="1600" dirty="0" smtClean="0">
                <a:latin typeface="Arial"/>
                <a:cs typeface="Arial"/>
              </a:rPr>
              <a:t> changes continuously in response to the adder circuit (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count + 8’h1</a:t>
            </a:r>
            <a:r>
              <a:rPr lang="en-US" sz="1600" dirty="0" smtClean="0">
                <a:latin typeface="Arial"/>
                <a:cs typeface="Arial"/>
              </a:rPr>
              <a:t>).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Assignment is “delayed” by propagation delay through adder.</a:t>
            </a:r>
          </a:p>
        </p:txBody>
      </p:sp>
      <p:sp>
        <p:nvSpPr>
          <p:cNvPr id="11" name="Left Brace 10"/>
          <p:cNvSpPr/>
          <p:nvPr/>
        </p:nvSpPr>
        <p:spPr>
          <a:xfrm rot="10800000">
            <a:off x="2751512" y="2497539"/>
            <a:ext cx="192926" cy="367466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3187309" y="4222210"/>
            <a:ext cx="192926" cy="267728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1"/>
            <a:endCxn id="12" idx="1"/>
          </p:cNvCxnSpPr>
          <p:nvPr/>
        </p:nvCxnSpPr>
        <p:spPr>
          <a:xfrm>
            <a:off x="2944438" y="4319693"/>
            <a:ext cx="242871" cy="374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2605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counter (</a:t>
            </a:r>
          </a:p>
          <a:p>
            <a:r>
              <a:rPr lang="en-US" sz="1400" dirty="0">
                <a:latin typeface="Courier New" charset="0"/>
              </a:rPr>
              <a:t>    reset_,    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,</a:t>
            </a:r>
          </a:p>
          <a:p>
            <a:r>
              <a:rPr lang="en-US" sz="1400" dirty="0">
                <a:latin typeface="Courier New" charset="0"/>
              </a:rPr>
              <a:t>    enable,</a:t>
            </a:r>
          </a:p>
          <a:p>
            <a:r>
              <a:rPr lang="en-US" sz="1400" dirty="0">
                <a:latin typeface="Courier New" charset="0"/>
              </a:rPr>
              <a:t>    count</a:t>
            </a:r>
          </a:p>
          <a:p>
            <a:r>
              <a:rPr lang="en-US" sz="1400" dirty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enable;</a:t>
            </a:r>
          </a:p>
          <a:p>
            <a:r>
              <a:rPr lang="en-US" sz="1400" b="1" dirty="0">
                <a:latin typeface="Courier New" charset="0"/>
              </a:rPr>
              <a:t>  output</a:t>
            </a:r>
            <a:r>
              <a:rPr lang="en-US" sz="1400" dirty="0">
                <a:latin typeface="Courier New" charset="0"/>
              </a:rPr>
              <a:t> [7:0] count;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[7:0] count;</a:t>
            </a:r>
          </a:p>
          <a:p>
            <a:r>
              <a:rPr lang="en-US" sz="1400" b="1" dirty="0">
                <a:latin typeface="Courier New" charset="0"/>
              </a:rPr>
              <a:t>  wire</a:t>
            </a:r>
            <a:r>
              <a:rPr lang="en-US" sz="1400" dirty="0">
                <a:latin typeface="Courier New" charset="0"/>
              </a:rPr>
              <a:t>   [7:0]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assign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 = count + 8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h1;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always@ 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b="1" dirty="0" err="1">
                <a:latin typeface="Courier New" charset="0"/>
              </a:rPr>
              <a:t>posedge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or </a:t>
            </a:r>
            <a:r>
              <a:rPr lang="en-US" sz="1400" b="1" dirty="0" err="1">
                <a:latin typeface="Courier New" charset="0"/>
              </a:rPr>
              <a:t>negedge</a:t>
            </a:r>
            <a:r>
              <a:rPr lang="en-US" sz="1400" dirty="0">
                <a:latin typeface="Courier New" charset="0"/>
              </a:rPr>
              <a:t> reset_)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if</a:t>
            </a:r>
            <a:r>
              <a:rPr lang="en-US" sz="1400" dirty="0">
                <a:latin typeface="Courier New" charset="0"/>
              </a:rPr>
              <a:t> (!reset_)</a:t>
            </a:r>
          </a:p>
          <a:p>
            <a:r>
              <a:rPr lang="en-US" sz="1400" dirty="0">
                <a:latin typeface="Courier New" charset="0"/>
              </a:rPr>
              <a:t>      count   &lt;=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h00;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else if </a:t>
            </a:r>
            <a:r>
              <a:rPr lang="en-US" sz="1400" dirty="0">
                <a:latin typeface="Courier New" charset="0"/>
              </a:rPr>
              <a:t>(enable)</a:t>
            </a:r>
          </a:p>
          <a:p>
            <a:r>
              <a:rPr lang="en-US" sz="1400" dirty="0">
                <a:latin typeface="Courier New" charset="0"/>
              </a:rPr>
              <a:t>      count   &lt;=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2682597"/>
            <a:ext cx="26552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Sequential Logic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Defines the behavior of all eight (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[7:0]</a:t>
            </a:r>
            <a:r>
              <a:rPr lang="en-US" sz="1600" dirty="0" smtClean="0">
                <a:latin typeface="Arial"/>
                <a:cs typeface="Arial"/>
              </a:rPr>
              <a:t>)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1600" dirty="0" smtClean="0">
                <a:latin typeface="Arial"/>
                <a:cs typeface="Arial"/>
              </a:rPr>
              <a:t> flip-flops. 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Generally, all flip-flops should follow this template: activated by edge of clock or edge of reset.</a:t>
            </a:r>
            <a:br>
              <a:rPr lang="en-US" sz="1600" dirty="0" smtClean="0">
                <a:latin typeface="Arial"/>
                <a:cs typeface="Arial"/>
              </a:rPr>
            </a:br>
            <a:endParaRPr lang="en-US" sz="1600" dirty="0" smtClean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Body is a single if-else statement defining the behavior of each condition. </a:t>
            </a:r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2732399"/>
            <a:ext cx="192926" cy="3439805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3187309" y="4673599"/>
            <a:ext cx="192926" cy="102870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1"/>
            <a:endCxn id="11" idx="1"/>
          </p:cNvCxnSpPr>
          <p:nvPr/>
        </p:nvCxnSpPr>
        <p:spPr>
          <a:xfrm>
            <a:off x="2944438" y="4438095"/>
            <a:ext cx="242871" cy="75410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4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2605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counter (</a:t>
            </a:r>
          </a:p>
          <a:p>
            <a:r>
              <a:rPr lang="en-US" sz="1400" dirty="0">
                <a:latin typeface="Courier New" charset="0"/>
              </a:rPr>
              <a:t>    reset_,    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,</a:t>
            </a:r>
          </a:p>
          <a:p>
            <a:r>
              <a:rPr lang="en-US" sz="1400" dirty="0">
                <a:latin typeface="Courier New" charset="0"/>
              </a:rPr>
              <a:t>    enable,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smtClean="0">
                <a:latin typeface="Courier New" charset="0"/>
              </a:rPr>
              <a:t>count</a:t>
            </a:r>
          </a:p>
          <a:p>
            <a:r>
              <a:rPr lang="en-US" sz="1400" dirty="0" smtClean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b="1" dirty="0">
                <a:latin typeface="Courier New" charset="0"/>
              </a:rPr>
              <a:t>  input</a:t>
            </a:r>
            <a:r>
              <a:rPr lang="en-US" sz="1400" dirty="0">
                <a:latin typeface="Courier New" charset="0"/>
              </a:rPr>
              <a:t>        enable;</a:t>
            </a:r>
          </a:p>
          <a:p>
            <a:r>
              <a:rPr lang="en-US" sz="1400" b="1" dirty="0">
                <a:latin typeface="Courier New" charset="0"/>
              </a:rPr>
              <a:t>  output</a:t>
            </a:r>
            <a:r>
              <a:rPr lang="en-US" sz="1400" dirty="0">
                <a:latin typeface="Courier New" charset="0"/>
              </a:rPr>
              <a:t> [7:0] count;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[7:0] count;</a:t>
            </a:r>
          </a:p>
          <a:p>
            <a:r>
              <a:rPr lang="en-US" sz="1400" b="1" dirty="0">
                <a:latin typeface="Courier New" charset="0"/>
              </a:rPr>
              <a:t>  wire</a:t>
            </a:r>
            <a:r>
              <a:rPr lang="en-US" sz="1400" dirty="0">
                <a:latin typeface="Courier New" charset="0"/>
              </a:rPr>
              <a:t>   [7:0]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assign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 = count + 8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h1;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always@ 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b="1" dirty="0" err="1">
                <a:latin typeface="Courier New" charset="0"/>
              </a:rPr>
              <a:t>posedge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or </a:t>
            </a:r>
            <a:r>
              <a:rPr lang="en-US" sz="1400" b="1" dirty="0" err="1">
                <a:latin typeface="Courier New" charset="0"/>
              </a:rPr>
              <a:t>negedge</a:t>
            </a:r>
            <a:r>
              <a:rPr lang="en-US" sz="1400" dirty="0">
                <a:latin typeface="Courier New" charset="0"/>
              </a:rPr>
              <a:t> reset_)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if</a:t>
            </a:r>
            <a:r>
              <a:rPr lang="en-US" sz="1400" dirty="0">
                <a:latin typeface="Courier New" charset="0"/>
              </a:rPr>
              <a:t> (!reset_)</a:t>
            </a:r>
          </a:p>
          <a:p>
            <a:r>
              <a:rPr lang="en-US" sz="1400" dirty="0">
                <a:latin typeface="Courier New" charset="0"/>
              </a:rPr>
              <a:t>      count   &lt;= 8</a:t>
            </a:r>
            <a:r>
              <a:rPr lang="ja-JP" altLang="en-US" sz="1400" dirty="0">
                <a:latin typeface="Arial"/>
              </a:rPr>
              <a:t>’</a:t>
            </a:r>
            <a:r>
              <a:rPr lang="en-US" sz="1400" dirty="0">
                <a:latin typeface="Courier New" charset="0"/>
              </a:rPr>
              <a:t>h00;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b="1" dirty="0">
                <a:latin typeface="Courier New" charset="0"/>
              </a:rPr>
              <a:t>else if </a:t>
            </a:r>
            <a:r>
              <a:rPr lang="en-US" sz="1400" dirty="0">
                <a:latin typeface="Courier New" charset="0"/>
              </a:rPr>
              <a:t>(enable)</a:t>
            </a:r>
          </a:p>
          <a:p>
            <a:r>
              <a:rPr lang="en-US" sz="1400" dirty="0">
                <a:latin typeface="Courier New" charset="0"/>
              </a:rPr>
              <a:t>      count   &lt;= </a:t>
            </a:r>
            <a:r>
              <a:rPr lang="en-US" sz="1400" dirty="0" err="1">
                <a:latin typeface="Courier New" charset="0"/>
              </a:rPr>
              <a:t>next_count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2997667"/>
            <a:ext cx="26552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Module Closure</a:t>
            </a:r>
          </a:p>
          <a:p>
            <a:pPr algn="ctr"/>
            <a:endParaRPr lang="en-US" sz="1600" dirty="0" smtClean="0">
              <a:latin typeface="Arial"/>
              <a:cs typeface="Arial"/>
            </a:endParaRPr>
          </a:p>
          <a:p>
            <a:pPr algn="ctr"/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endmodule</a:t>
            </a:r>
            <a:r>
              <a:rPr lang="en-US" sz="1600" dirty="0" smtClean="0">
                <a:latin typeface="Arial"/>
                <a:cs typeface="Arial"/>
              </a:rPr>
              <a:t> keyword required to close module.</a:t>
            </a:r>
          </a:p>
          <a:p>
            <a:pPr algn="ctr"/>
            <a:endParaRPr lang="en-US" sz="1600" dirty="0" smtClean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Verilog allows multiple modules to be defined in the same file, but considered a bad practice.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By convention, file is named after the module, i.e.,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counter.v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10800000">
            <a:off x="2751512" y="3067776"/>
            <a:ext cx="192926" cy="3130553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3187309" y="5902325"/>
            <a:ext cx="192926" cy="291652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1"/>
            <a:endCxn id="12" idx="1"/>
          </p:cNvCxnSpPr>
          <p:nvPr/>
        </p:nvCxnSpPr>
        <p:spPr>
          <a:xfrm>
            <a:off x="2944438" y="4620123"/>
            <a:ext cx="242871" cy="14292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7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Verilog is </a:t>
            </a:r>
            <a:r>
              <a:rPr lang="en-US" b="1" dirty="0" smtClean="0">
                <a:solidFill>
                  <a:srgbClr val="CC0000"/>
                </a:solidFill>
              </a:rPr>
              <a:t>based on C</a:t>
            </a:r>
            <a:r>
              <a:rPr lang="en-US" dirty="0" smtClean="0"/>
              <a:t> (it may look familiar).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000" dirty="0" smtClean="0"/>
              <a:t>Verilog is case sensitive and whitespace insensitive; uses C-standard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/*</a:t>
            </a:r>
            <a:r>
              <a:rPr lang="en-US" sz="2000" dirty="0" smtClean="0"/>
              <a:t> for comments</a:t>
            </a:r>
          </a:p>
          <a:p>
            <a:pPr marL="0" indent="0">
              <a:buNone/>
            </a:pPr>
            <a:r>
              <a:rPr lang="en-US" sz="800" dirty="0" smtClean="0"/>
              <a:t> </a:t>
            </a:r>
            <a:endParaRPr lang="en-US" sz="800" dirty="0"/>
          </a:p>
          <a:p>
            <a:r>
              <a:rPr lang="en-US" sz="2000" dirty="0" smtClean="0"/>
              <a:t>Loosely typed; everything is an unsigned integer*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r>
              <a:rPr lang="en-US" sz="2000" dirty="0" smtClean="0"/>
              <a:t>Has equivalent control flow constructs (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if/else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case</a:t>
            </a:r>
            <a:r>
              <a:rPr lang="en-US" sz="2000" dirty="0" smtClean="0"/>
              <a:t>, etc.)</a:t>
            </a:r>
            <a:br>
              <a:rPr lang="en-US" sz="2000" dirty="0" smtClean="0"/>
            </a:br>
            <a:r>
              <a:rPr lang="en-US" sz="800" dirty="0" smtClean="0"/>
              <a:t> </a:t>
            </a:r>
          </a:p>
          <a:p>
            <a:r>
              <a:rPr lang="en-US" sz="2000" dirty="0" smtClean="0"/>
              <a:t>Supports a superset of the C expression language (i.e.,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*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dirty="0"/>
              <a:t>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~</a:t>
            </a:r>
            <a:r>
              <a:rPr lang="en-US" sz="2000" dirty="0"/>
              <a:t>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!</a:t>
            </a:r>
            <a:r>
              <a:rPr lang="en-US" sz="2000" dirty="0"/>
              <a:t>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000" dirty="0" smtClean="0"/>
              <a:t>,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&lt;&lt;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etc.</a:t>
            </a:r>
            <a:r>
              <a:rPr lang="en-US" sz="2000" dirty="0" smtClean="0"/>
              <a:t>)</a:t>
            </a:r>
            <a:br>
              <a:rPr lang="en-US" sz="2000" dirty="0" smtClean="0"/>
            </a:br>
            <a:r>
              <a:rPr lang="en-US" sz="800" dirty="0" smtClean="0"/>
              <a:t> </a:t>
            </a:r>
          </a:p>
          <a:p>
            <a:r>
              <a:rPr lang="en-US" sz="2000" dirty="0" smtClean="0">
                <a:solidFill>
                  <a:srgbClr val="CC0000"/>
                </a:solidFill>
              </a:rPr>
              <a:t>One notable difference:</a:t>
            </a:r>
            <a:r>
              <a:rPr lang="en-US" sz="2000" dirty="0" smtClean="0"/>
              <a:t> Compound </a:t>
            </a:r>
            <a:br>
              <a:rPr lang="en-US" sz="2000" dirty="0" smtClean="0"/>
            </a:br>
            <a:r>
              <a:rPr lang="en-US" sz="2000" dirty="0" smtClean="0"/>
              <a:t>statements (blocks) are delimited </a:t>
            </a:r>
            <a:br>
              <a:rPr lang="en-US" sz="2000" dirty="0" smtClean="0"/>
            </a:br>
            <a:r>
              <a:rPr lang="en-US" sz="2000" dirty="0" smtClean="0"/>
              <a:t>Pascal-style with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begin</a:t>
            </a:r>
            <a:r>
              <a:rPr lang="en-US" sz="2000" dirty="0" smtClean="0"/>
              <a:t> and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end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275382" y="5015246"/>
            <a:ext cx="3177951" cy="738664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if</a:t>
            </a:r>
            <a:r>
              <a:rPr lang="en-US" sz="1400" dirty="0" smtClean="0">
                <a:latin typeface="Courier New" charset="0"/>
              </a:rPr>
              <a:t> (x &lt; y) </a:t>
            </a:r>
            <a:r>
              <a:rPr lang="en-US" sz="1400" b="1" dirty="0" smtClean="0">
                <a:latin typeface="Courier New" charset="0"/>
              </a:rPr>
              <a:t>begin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// something interesting</a:t>
            </a:r>
          </a:p>
          <a:p>
            <a:r>
              <a:rPr lang="en-US" sz="1400" b="1" dirty="0" smtClean="0">
                <a:latin typeface="Courier New" charset="0"/>
              </a:rPr>
              <a:t>end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157" y="6051528"/>
            <a:ext cx="523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* Not exactly true, but good enough for the purposes of this talk.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2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Remember that </a:t>
            </a:r>
            <a:r>
              <a:rPr lang="en-US" b="1" dirty="0" smtClean="0">
                <a:solidFill>
                  <a:srgbClr val="CC0000"/>
                </a:solidFill>
              </a:rPr>
              <a:t>you’re describing hardware</a:t>
            </a:r>
            <a:r>
              <a:rPr lang="en-US" dirty="0"/>
              <a:t>,</a:t>
            </a:r>
            <a:r>
              <a:rPr lang="en-US" b="1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not executing instructions. </a:t>
            </a:r>
            <a:br>
              <a:rPr lang="en-US" dirty="0" smtClean="0"/>
            </a:br>
            <a:r>
              <a:rPr lang="en-US" sz="10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Therefore, the lexical order of statements usually doesn’t matter. </a:t>
            </a:r>
            <a:br>
              <a:rPr lang="en-US" sz="2000" dirty="0" smtClean="0"/>
            </a:br>
            <a:r>
              <a:rPr lang="en-US" sz="1200" dirty="0" smtClean="0"/>
              <a:t>(I’ll wait while you get ahold of yourself.)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61458" y="3514372"/>
            <a:ext cx="2367275" cy="52322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assign </a:t>
            </a:r>
            <a:r>
              <a:rPr lang="en-US" sz="1400" dirty="0" smtClean="0">
                <a:latin typeface="Courier New" charset="0"/>
              </a:rPr>
              <a:t>a = b &amp; </a:t>
            </a:r>
            <a:r>
              <a:rPr lang="en-US" sz="1400" dirty="0">
                <a:latin typeface="Courier New" charset="0"/>
              </a:rPr>
              <a:t>c</a:t>
            </a:r>
            <a:r>
              <a:rPr lang="en-US" sz="1400" dirty="0" smtClean="0">
                <a:latin typeface="Courier New" charset="0"/>
              </a:rPr>
              <a:t>;</a:t>
            </a:r>
          </a:p>
          <a:p>
            <a:r>
              <a:rPr lang="en-US" sz="1400" b="1" dirty="0" smtClean="0">
                <a:latin typeface="Courier New" charset="0"/>
              </a:rPr>
              <a:t>assign</a:t>
            </a:r>
            <a:r>
              <a:rPr lang="en-US" sz="1400" dirty="0" smtClean="0">
                <a:latin typeface="Courier New" charset="0"/>
              </a:rPr>
              <a:t> d = ~e ^ f;</a:t>
            </a:r>
            <a:endParaRPr lang="en-US" sz="1400" dirty="0"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849509" y="3514372"/>
            <a:ext cx="2339706" cy="52322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assign</a:t>
            </a:r>
            <a:r>
              <a:rPr lang="en-US" sz="1400" dirty="0" smtClean="0">
                <a:latin typeface="Courier New" charset="0"/>
              </a:rPr>
              <a:t> d = ~e ^ f;</a:t>
            </a:r>
          </a:p>
          <a:p>
            <a:r>
              <a:rPr lang="en-US" sz="1400" b="1" dirty="0">
                <a:latin typeface="Courier New" charset="0"/>
              </a:rPr>
              <a:t>assign </a:t>
            </a:r>
            <a:r>
              <a:rPr lang="en-US" sz="1400" dirty="0" smtClean="0">
                <a:latin typeface="Courier New" charset="0"/>
              </a:rPr>
              <a:t>a </a:t>
            </a:r>
            <a:r>
              <a:rPr lang="en-US" sz="1400" dirty="0">
                <a:latin typeface="Courier New" charset="0"/>
              </a:rPr>
              <a:t>= </a:t>
            </a:r>
            <a:r>
              <a:rPr lang="en-US" sz="1400" dirty="0" smtClean="0">
                <a:latin typeface="Courier New" charset="0"/>
              </a:rPr>
              <a:t>b </a:t>
            </a:r>
            <a:r>
              <a:rPr lang="en-US" sz="1400" dirty="0">
                <a:latin typeface="Courier New" charset="0"/>
              </a:rPr>
              <a:t>&amp; </a:t>
            </a:r>
            <a:r>
              <a:rPr lang="en-US" sz="1400" dirty="0" smtClean="0">
                <a:latin typeface="Courier New" charset="0"/>
              </a:rPr>
              <a:t>c;</a:t>
            </a:r>
            <a:endParaRPr lang="en-US" sz="1400" dirty="0">
              <a:latin typeface="Courier New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61460" y="4661900"/>
            <a:ext cx="2367274" cy="1169551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always@</a:t>
            </a:r>
            <a:r>
              <a:rPr lang="en-US" sz="1400" dirty="0" smtClean="0">
                <a:latin typeface="Courier New" charset="0"/>
              </a:rPr>
              <a:t>(</a:t>
            </a:r>
            <a:r>
              <a:rPr lang="en-US" sz="1400" b="1" dirty="0" err="1" smtClean="0">
                <a:latin typeface="Courier New" charset="0"/>
              </a:rPr>
              <a:t>posedge</a:t>
            </a:r>
            <a:r>
              <a:rPr lang="en-US" sz="1400" b="1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)</a:t>
            </a:r>
          </a:p>
          <a:p>
            <a:r>
              <a:rPr lang="en-US" sz="1400" b="1" dirty="0" smtClean="0">
                <a:latin typeface="Courier New" charset="0"/>
              </a:rPr>
              <a:t>  begin</a:t>
            </a:r>
          </a:p>
          <a:p>
            <a:r>
              <a:rPr lang="en-US" sz="1400" dirty="0" smtClean="0">
                <a:latin typeface="Courier New" charset="0"/>
              </a:rPr>
              <a:t>    a &lt;= b;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b &lt;= a;</a:t>
            </a:r>
          </a:p>
          <a:p>
            <a:r>
              <a:rPr lang="en-US" sz="1400" b="1" dirty="0" smtClean="0">
                <a:latin typeface="Courier New" charset="0"/>
              </a:rPr>
              <a:t>  end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849509" y="4661900"/>
            <a:ext cx="2339705" cy="1169551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charset="0"/>
              </a:rPr>
              <a:t>always</a:t>
            </a:r>
            <a:r>
              <a:rPr lang="en-US" sz="1400" b="1" dirty="0" smtClean="0">
                <a:latin typeface="Courier New" charset="0"/>
              </a:rPr>
              <a:t>@</a:t>
            </a:r>
            <a:r>
              <a:rPr lang="en-US" sz="1400" dirty="0" smtClean="0">
                <a:latin typeface="Courier New" charset="0"/>
              </a:rPr>
              <a:t>(</a:t>
            </a:r>
            <a:r>
              <a:rPr lang="en-US" sz="1400" b="1" dirty="0" err="1">
                <a:latin typeface="Courier New" charset="0"/>
              </a:rPr>
              <a:t>posedge</a:t>
            </a:r>
            <a:r>
              <a:rPr lang="en-US" sz="1400" b="1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)</a:t>
            </a:r>
          </a:p>
          <a:p>
            <a:r>
              <a:rPr lang="en-US" sz="1400" b="1" dirty="0">
                <a:latin typeface="Courier New" charset="0"/>
              </a:rPr>
              <a:t>  begin</a:t>
            </a: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smtClean="0">
                <a:latin typeface="Courier New" charset="0"/>
              </a:rPr>
              <a:t>b </a:t>
            </a:r>
            <a:r>
              <a:rPr lang="en-US" sz="1400" dirty="0">
                <a:latin typeface="Courier New" charset="0"/>
              </a:rPr>
              <a:t>&lt;= </a:t>
            </a:r>
            <a:r>
              <a:rPr lang="en-US" sz="1400" dirty="0" smtClean="0">
                <a:latin typeface="Courier New" charset="0"/>
              </a:rPr>
              <a:t>a;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smtClean="0">
                <a:latin typeface="Courier New" charset="0"/>
              </a:rPr>
              <a:t>a </a:t>
            </a:r>
            <a:r>
              <a:rPr lang="en-US" sz="1400" dirty="0">
                <a:latin typeface="Courier New" charset="0"/>
              </a:rPr>
              <a:t>&lt;= </a:t>
            </a:r>
            <a:r>
              <a:rPr lang="en-US" sz="1400" dirty="0" smtClean="0">
                <a:latin typeface="Courier New" charset="0"/>
              </a:rPr>
              <a:t>b;</a:t>
            </a:r>
            <a:endParaRPr lang="en-US" sz="1400" dirty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 end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38499" y="4159362"/>
            <a:ext cx="289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Arial"/>
                <a:cs typeface="Arial"/>
              </a:rPr>
              <a:t>This is the same</a:t>
            </a:r>
            <a:r>
              <a:rPr lang="mr-IN" i="1" dirty="0" smtClean="0">
                <a:latin typeface="Arial"/>
                <a:cs typeface="Arial"/>
              </a:rPr>
              <a:t>…</a:t>
            </a:r>
            <a:r>
              <a:rPr lang="en-US" i="1" dirty="0" smtClean="0">
                <a:latin typeface="Arial"/>
                <a:cs typeface="Arial"/>
              </a:rPr>
              <a:t> as this!</a:t>
            </a:r>
            <a:endParaRPr lang="en-US" i="1" dirty="0">
              <a:latin typeface="Arial"/>
              <a:cs typeface="Arial"/>
            </a:endParaRPr>
          </a:p>
        </p:txBody>
      </p:sp>
      <p:pic>
        <p:nvPicPr>
          <p:cNvPr id="17" name="Picture 16" descr="4568eb62be53514989dba983a5d44727_joey-lawrence-pinterest-joey-lawrence-woah-meme_332-400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87"/>
          <a:stretch/>
        </p:blipFill>
        <p:spPr>
          <a:xfrm>
            <a:off x="6670728" y="3514372"/>
            <a:ext cx="1873901" cy="1792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/>
          <p:cNvSpPr txBox="1"/>
          <p:nvPr/>
        </p:nvSpPr>
        <p:spPr>
          <a:xfrm>
            <a:off x="6613858" y="5203032"/>
            <a:ext cx="187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whoa!</a:t>
            </a:r>
            <a:endParaRPr lang="en-US" sz="2400" dirty="0"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009239" y="3696973"/>
            <a:ext cx="752309" cy="194148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009239" y="3696973"/>
            <a:ext cx="752309" cy="201795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09239" y="5266829"/>
            <a:ext cx="752309" cy="194148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09239" y="5266829"/>
            <a:ext cx="752309" cy="201795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9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Verilog offers you </a:t>
            </a:r>
            <a:r>
              <a:rPr lang="en-US" b="1" dirty="0" smtClean="0">
                <a:solidFill>
                  <a:srgbClr val="CC0000"/>
                </a:solidFill>
              </a:rPr>
              <a:t>plenty of rope to hang yourself</a:t>
            </a:r>
            <a:r>
              <a:rPr lang="en-US" b="1" dirty="0" smtClean="0">
                <a:solidFill>
                  <a:srgbClr val="A71520"/>
                </a:solidFill>
              </a:rPr>
              <a:t> </a:t>
            </a:r>
            <a:r>
              <a:rPr lang="en-US" dirty="0" smtClean="0"/>
              <a:t>(illustrated instructions included).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endParaRPr lang="en-US" sz="1800" dirty="0" smtClean="0"/>
          </a:p>
          <a:p>
            <a:pPr marL="0" indent="0">
              <a:buNone/>
            </a:pPr>
            <a:r>
              <a:rPr lang="en-US" sz="2000" dirty="0" smtClean="0"/>
              <a:t>You can write perfectly valid Verilog that</a:t>
            </a:r>
            <a:r>
              <a:rPr lang="mr-IN" sz="2000" dirty="0" smtClean="0"/>
              <a:t>…</a:t>
            </a:r>
            <a:endParaRPr lang="en-US" sz="2000" dirty="0" smtClean="0"/>
          </a:p>
          <a:p>
            <a:pPr marL="0" indent="0">
              <a:buNone/>
            </a:pPr>
            <a:r>
              <a:rPr lang="en-US" sz="1000" dirty="0"/>
              <a:t> </a:t>
            </a:r>
          </a:p>
          <a:p>
            <a:pPr>
              <a:buFont typeface=".AppleColorEmojiUI" charset="0"/>
              <a:buChar char="💩"/>
            </a:pPr>
            <a:r>
              <a:rPr lang="en-US" sz="1600" dirty="0"/>
              <a:t>C</a:t>
            </a:r>
            <a:r>
              <a:rPr lang="en-US" sz="1600" dirty="0" smtClean="0"/>
              <a:t>annot be converted (“synthesized”) </a:t>
            </a:r>
            <a:r>
              <a:rPr lang="en-US" sz="1600" dirty="0"/>
              <a:t>to </a:t>
            </a:r>
            <a:r>
              <a:rPr lang="en-US" sz="1600" dirty="0" smtClean="0"/>
              <a:t>hardware</a:t>
            </a:r>
          </a:p>
          <a:p>
            <a:pPr>
              <a:buFont typeface=".AppleColorEmojiUI" charset="0"/>
              <a:buChar char="💩"/>
            </a:pPr>
            <a:r>
              <a:rPr lang="en-US" sz="1600" dirty="0" smtClean="0"/>
              <a:t>Behaves differently in simulation than in silicon</a:t>
            </a:r>
          </a:p>
          <a:p>
            <a:pPr>
              <a:buFont typeface=".AppleColorEmojiUI" charset="0"/>
              <a:buChar char="💩"/>
            </a:pPr>
            <a:r>
              <a:rPr lang="en-US" sz="1600" dirty="0" smtClean="0"/>
              <a:t>Behaves differently depending on tool vendor</a:t>
            </a:r>
          </a:p>
          <a:p>
            <a:pPr>
              <a:buFont typeface=".AppleColorEmojiUI" charset="0"/>
              <a:buChar char="💩"/>
            </a:pPr>
            <a:r>
              <a:rPr lang="en-US" sz="1600" dirty="0" smtClean="0"/>
              <a:t>Is completely impossible to debug or reason about*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This talk will describe Verilog as you ought to use it, not as it could be used (we’re not aiming for a definitive language guide).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Picture 8" descr="duo-disco-doing-the-erlang-dance-7-63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13570" r="3531" b="14329"/>
          <a:stretch/>
        </p:blipFill>
        <p:spPr>
          <a:xfrm>
            <a:off x="5970426" y="2983533"/>
            <a:ext cx="2716373" cy="15871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5920" y="6051528"/>
            <a:ext cx="2066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* Not unique to Verilog.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7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i="1" dirty="0" smtClean="0"/>
              <a:t>module</a:t>
            </a:r>
            <a:r>
              <a:rPr lang="en-US" dirty="0" smtClean="0"/>
              <a:t> is the </a:t>
            </a:r>
            <a:r>
              <a:rPr lang="en-US" b="1" dirty="0" smtClean="0">
                <a:solidFill>
                  <a:srgbClr val="CC0000"/>
                </a:solidFill>
              </a:rPr>
              <a:t>primary unit of abstraction</a:t>
            </a:r>
            <a:r>
              <a:rPr lang="en-US" b="1" dirty="0" smtClean="0">
                <a:solidFill>
                  <a:srgbClr val="A71520"/>
                </a:solidFill>
              </a:rPr>
              <a:t> </a:t>
            </a:r>
            <a:r>
              <a:rPr lang="en-US" dirty="0" smtClean="0"/>
              <a:t>in Verilog.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 smtClean="0"/>
              <a:t>A module represents a complete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(sub-)circuit that exposes a set of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inputs and </a:t>
            </a:r>
            <a:r>
              <a:rPr lang="en-US" sz="2000" dirty="0" smtClean="0"/>
              <a:t>outputs</a:t>
            </a:r>
            <a:br>
              <a:rPr lang="en-US" sz="2000" dirty="0" smtClean="0"/>
            </a:br>
            <a:r>
              <a:rPr lang="en-US" sz="11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All code must exist inside of a </a:t>
            </a:r>
            <a:br>
              <a:rPr lang="en-US" sz="2000" dirty="0" smtClean="0"/>
            </a:br>
            <a:r>
              <a:rPr lang="en-US" sz="2000" dirty="0" smtClean="0"/>
              <a:t>module</a:t>
            </a:r>
            <a:r>
              <a:rPr lang="en-US" sz="2000" dirty="0"/>
              <a:t> </a:t>
            </a:r>
            <a:r>
              <a:rPr lang="en-US" sz="2000" dirty="0" smtClean="0"/>
              <a:t>(like Java) </a:t>
            </a:r>
            <a:br>
              <a:rPr lang="en-US" sz="2000" dirty="0" smtClean="0"/>
            </a:br>
            <a:r>
              <a:rPr lang="en-US" sz="10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One module definition per file (by </a:t>
            </a:r>
            <a:br>
              <a:rPr lang="en-US" sz="2000" dirty="0" smtClean="0"/>
            </a:br>
            <a:r>
              <a:rPr lang="en-US" sz="2000" dirty="0" smtClean="0"/>
              <a:t>convention, also like Java)</a:t>
            </a:r>
            <a:r>
              <a:rPr lang="en-US" sz="1000" dirty="0" smtClean="0"/>
              <a:t> 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900" dirty="0" smtClean="0"/>
              <a:t> </a:t>
            </a:r>
            <a:endParaRPr lang="en-US" sz="2000" dirty="0"/>
          </a:p>
          <a:p>
            <a:r>
              <a:rPr lang="en-US" sz="2000" dirty="0" smtClean="0"/>
              <a:t>A signal inside the module whose </a:t>
            </a:r>
            <a:br>
              <a:rPr lang="en-US" sz="2000" dirty="0" smtClean="0"/>
            </a:br>
            <a:r>
              <a:rPr lang="en-US" sz="2000" dirty="0" smtClean="0"/>
              <a:t>name matches that of an input or output is considered connected to that IO.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024783" y="2599814"/>
            <a:ext cx="3662018" cy="2677656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inverter(</a:t>
            </a:r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in,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out</a:t>
            </a:r>
          </a:p>
          <a:p>
            <a:r>
              <a:rPr lang="en-US" sz="1400" dirty="0" smtClean="0">
                <a:latin typeface="Courier New" charset="0"/>
              </a:rPr>
              <a:t>  );</a:t>
            </a: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b="1" dirty="0" smtClean="0">
                <a:latin typeface="Courier New" charset="0"/>
              </a:rPr>
              <a:t>  input</a:t>
            </a:r>
            <a:r>
              <a:rPr lang="en-US" sz="1400" dirty="0" smtClean="0">
                <a:latin typeface="Courier New" charset="0"/>
              </a:rPr>
              <a:t>  in;     </a:t>
            </a:r>
          </a:p>
          <a:p>
            <a:r>
              <a:rPr lang="en-US" sz="1400" b="1" dirty="0" smtClean="0">
                <a:latin typeface="Courier New" charset="0"/>
              </a:rPr>
              <a:t>  output</a:t>
            </a:r>
            <a:r>
              <a:rPr lang="en-US" sz="1400" dirty="0" smtClean="0">
                <a:latin typeface="Courier New" charset="0"/>
              </a:rPr>
              <a:t> out;</a:t>
            </a:r>
            <a:endParaRPr lang="en-US" sz="1400" dirty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wire</a:t>
            </a:r>
            <a:r>
              <a:rPr lang="en-US" sz="1400" dirty="0" smtClean="0">
                <a:latin typeface="Courier New" charset="0"/>
              </a:rPr>
              <a:t> out;</a:t>
            </a:r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b="1" dirty="0" smtClean="0">
                <a:latin typeface="Courier New" charset="0"/>
              </a:rPr>
              <a:t>assign</a:t>
            </a:r>
            <a:r>
              <a:rPr lang="en-US" sz="1400" dirty="0" smtClean="0">
                <a:latin typeface="Courier New" charset="0"/>
              </a:rPr>
              <a:t> out = ~in;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b="1" dirty="0" err="1" smtClean="0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88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Verilog design consists of a </a:t>
            </a:r>
            <a:r>
              <a:rPr lang="en-US" b="1" dirty="0" smtClean="0">
                <a:solidFill>
                  <a:srgbClr val="CC0000"/>
                </a:solidFill>
              </a:rPr>
              <a:t>tree-hierarchy of modules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000" dirty="0"/>
              <a:t>The </a:t>
            </a:r>
            <a:r>
              <a:rPr lang="en-US" sz="2000" dirty="0" smtClean="0"/>
              <a:t>“top” (root) </a:t>
            </a:r>
            <a:r>
              <a:rPr lang="en-US" sz="2000" dirty="0"/>
              <a:t>of the hierarchy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represents the inputs / outputs </a:t>
            </a:r>
            <a:r>
              <a:rPr lang="en-US" sz="2000" dirty="0"/>
              <a:t>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your </a:t>
            </a:r>
            <a:r>
              <a:rPr lang="en-US" sz="2000" dirty="0"/>
              <a:t>chip </a:t>
            </a:r>
            <a:r>
              <a:rPr lang="en-US" sz="2000" dirty="0" smtClean="0"/>
              <a:t>(called the </a:t>
            </a:r>
            <a:r>
              <a:rPr lang="en-US" sz="2000" i="1" dirty="0" smtClean="0"/>
              <a:t>pin-out</a:t>
            </a:r>
            <a:r>
              <a:rPr lang="en-US" sz="2000" dirty="0" smtClean="0"/>
              <a:t>)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800" i="1" dirty="0" smtClean="0"/>
              <a:t> </a:t>
            </a:r>
            <a:endParaRPr lang="en-US" sz="2000" dirty="0"/>
          </a:p>
          <a:p>
            <a:r>
              <a:rPr lang="en-US" sz="2000" dirty="0" smtClean="0"/>
              <a:t>A module can contain (</a:t>
            </a:r>
            <a:r>
              <a:rPr lang="en-US" sz="2000" i="1" dirty="0" smtClean="0"/>
              <a:t>instantiate</a:t>
            </a:r>
            <a:r>
              <a:rPr lang="en-US" sz="2000" dirty="0" smtClean="0"/>
              <a:t>)</a:t>
            </a:r>
            <a:br>
              <a:rPr lang="en-US" sz="2000" dirty="0" smtClean="0"/>
            </a:br>
            <a:r>
              <a:rPr lang="en-US" sz="2000" dirty="0" smtClean="0"/>
              <a:t>other modules</a:t>
            </a:r>
            <a:r>
              <a:rPr lang="mr-IN" sz="2000" dirty="0" smtClean="0"/>
              <a:t>…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000" dirty="0" smtClean="0"/>
              <a:t> </a:t>
            </a:r>
            <a:endParaRPr lang="en-US" sz="2000" dirty="0" smtClean="0"/>
          </a:p>
          <a:p>
            <a:r>
              <a:rPr lang="mr-IN" sz="2000" dirty="0" smtClean="0"/>
              <a:t>…</a:t>
            </a:r>
            <a:r>
              <a:rPr lang="en-US" sz="2000" dirty="0" smtClean="0"/>
              <a:t> but cannot instantiate itself </a:t>
            </a:r>
            <a:br>
              <a:rPr lang="en-US" sz="2000" dirty="0" smtClean="0"/>
            </a:br>
            <a:r>
              <a:rPr lang="en-US" sz="2000" dirty="0" smtClean="0"/>
              <a:t>or another module that instantiates </a:t>
            </a:r>
            <a:br>
              <a:rPr lang="en-US" sz="2000" dirty="0" smtClean="0"/>
            </a:br>
            <a:r>
              <a:rPr lang="en-US" sz="2000" dirty="0" smtClean="0"/>
              <a:t>it (no cycles)</a:t>
            </a:r>
            <a:br>
              <a:rPr lang="en-US" sz="2000" dirty="0" smtClean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024783" y="2793974"/>
            <a:ext cx="3662018" cy="3354765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module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uart_top</a:t>
            </a:r>
            <a:r>
              <a:rPr lang="en-US" sz="1400" dirty="0" smtClean="0">
                <a:latin typeface="Courier New" charset="0"/>
              </a:rPr>
              <a:t>(</a:t>
            </a:r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,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reset_,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... 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);</a:t>
            </a: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transmitter tx1(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.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(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),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.reset_(reset_),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.</a:t>
            </a:r>
            <a:r>
              <a:rPr lang="en-US" sz="1400" dirty="0" err="1" smtClean="0">
                <a:latin typeface="Courier New" charset="0"/>
              </a:rPr>
              <a:t>tx</a:t>
            </a:r>
            <a:r>
              <a:rPr lang="en-US" sz="1400" dirty="0" smtClean="0">
                <a:latin typeface="Courier New" charset="0"/>
              </a:rPr>
              <a:t>(</a:t>
            </a:r>
            <a:r>
              <a:rPr lang="en-US" sz="1400" dirty="0" err="1" smtClean="0">
                <a:latin typeface="Courier New" charset="0"/>
              </a:rPr>
              <a:t>tx</a:t>
            </a:r>
            <a:r>
              <a:rPr lang="en-US" sz="1400" dirty="0" smtClean="0">
                <a:latin typeface="Courier New" charset="0"/>
              </a:rPr>
              <a:t>),</a:t>
            </a:r>
          </a:p>
          <a:p>
            <a:r>
              <a:rPr lang="en-US" sz="1400" dirty="0" smtClean="0">
                <a:latin typeface="Courier New" charset="0"/>
              </a:rPr>
              <a:t>    .</a:t>
            </a:r>
            <a:r>
              <a:rPr lang="en-US" sz="1400" dirty="0" err="1" smtClean="0">
                <a:latin typeface="Courier New" charset="0"/>
              </a:rPr>
              <a:t>data_out</a:t>
            </a:r>
            <a:r>
              <a:rPr lang="en-US" sz="1400" dirty="0" smtClean="0">
                <a:latin typeface="Courier New" charset="0"/>
              </a:rPr>
              <a:t>(</a:t>
            </a:r>
            <a:r>
              <a:rPr lang="en-US" sz="1400" dirty="0" err="1" smtClean="0">
                <a:latin typeface="Courier New" charset="0"/>
              </a:rPr>
              <a:t>data_out</a:t>
            </a:r>
            <a:r>
              <a:rPr lang="en-US" sz="1400" dirty="0" smtClean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);</a:t>
            </a:r>
          </a:p>
          <a:p>
            <a:r>
              <a:rPr lang="en-US" sz="800" dirty="0">
                <a:latin typeface="Courier New" charset="0"/>
              </a:rPr>
              <a:t> </a:t>
            </a:r>
            <a:endParaRPr lang="en-US" sz="800" dirty="0" smtClean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...</a:t>
            </a:r>
          </a:p>
          <a:p>
            <a:r>
              <a:rPr lang="en-US" sz="800" dirty="0" smtClean="0">
                <a:latin typeface="Courier New" charset="0"/>
              </a:rPr>
              <a:t> </a:t>
            </a:r>
          </a:p>
          <a:p>
            <a:r>
              <a:rPr lang="en-US" sz="1400" b="1" dirty="0" err="1" smtClean="0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What’s the </a:t>
            </a:r>
            <a:r>
              <a:rPr lang="en-US" b="1" dirty="0" smtClean="0">
                <a:solidFill>
                  <a:srgbClr val="CC0000"/>
                </a:solidFill>
              </a:rPr>
              <a:t>syntax for defining </a:t>
            </a:r>
            <a:r>
              <a:rPr lang="en-US" dirty="0" smtClean="0"/>
              <a:t>a new module?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2957" y="2697767"/>
            <a:ext cx="381384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my_chip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clk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reset_,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data_in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data_out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sz="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clk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    reset_;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[7:0]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data_in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output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[7:0]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data_out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8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// Your logic here</a:t>
            </a:r>
          </a:p>
          <a:p>
            <a:endParaRPr lang="en-US" sz="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endmodule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4760485" y="3096903"/>
            <a:ext cx="192926" cy="100202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4760485" y="4285093"/>
            <a:ext cx="192926" cy="1046623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199" y="2550271"/>
            <a:ext cx="390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Declares a module called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my_chip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(by convention, defined in a file titled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my_chip.v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199" y="3385512"/>
            <a:ext cx="390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Input and output signals. No width specifiers in this list.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" y="4224755"/>
            <a:ext cx="3901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Each port (above) must have a corresponding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or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output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statement. Multi-bit values must have their width specified.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Left Brace 12"/>
          <p:cNvSpPr/>
          <p:nvPr/>
        </p:nvSpPr>
        <p:spPr>
          <a:xfrm rot="10800000">
            <a:off x="4286947" y="2578273"/>
            <a:ext cx="192926" cy="503698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4760485" y="2762670"/>
            <a:ext cx="192926" cy="27351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3" idx="1"/>
            <a:endCxn id="14" idx="1"/>
          </p:cNvCxnSpPr>
          <p:nvPr/>
        </p:nvCxnSpPr>
        <p:spPr>
          <a:xfrm>
            <a:off x="4479873" y="2828042"/>
            <a:ext cx="280612" cy="725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0800000">
            <a:off x="4286947" y="3450944"/>
            <a:ext cx="192926" cy="414174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0800000">
            <a:off x="4286947" y="4291492"/>
            <a:ext cx="192926" cy="63565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1"/>
            <a:endCxn id="8" idx="1"/>
          </p:cNvCxnSpPr>
          <p:nvPr/>
        </p:nvCxnSpPr>
        <p:spPr>
          <a:xfrm flipV="1">
            <a:off x="4479873" y="3602052"/>
            <a:ext cx="280612" cy="542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1"/>
            <a:endCxn id="9" idx="1"/>
          </p:cNvCxnSpPr>
          <p:nvPr/>
        </p:nvCxnSpPr>
        <p:spPr>
          <a:xfrm>
            <a:off x="4479873" y="4606692"/>
            <a:ext cx="280612" cy="2060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4752064" y="5427634"/>
            <a:ext cx="192926" cy="698530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57199" y="5336966"/>
            <a:ext cx="390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Your logic followed by the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endmodule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keyword.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Left Brace 24"/>
          <p:cNvSpPr/>
          <p:nvPr/>
        </p:nvSpPr>
        <p:spPr>
          <a:xfrm rot="10800000">
            <a:off x="4286947" y="5403703"/>
            <a:ext cx="192926" cy="421768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5" idx="1"/>
            <a:endCxn id="22" idx="1"/>
          </p:cNvCxnSpPr>
          <p:nvPr/>
        </p:nvCxnSpPr>
        <p:spPr>
          <a:xfrm>
            <a:off x="4479873" y="5612845"/>
            <a:ext cx="272191" cy="1669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1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I </a:t>
            </a:r>
            <a:r>
              <a:rPr lang="en-US" b="1" dirty="0" smtClean="0">
                <a:solidFill>
                  <a:srgbClr val="CC0000"/>
                </a:solidFill>
              </a:rPr>
              <a:t>instantiate a submodule </a:t>
            </a:r>
            <a:r>
              <a:rPr lang="en-US" dirty="0" smtClean="0"/>
              <a:t>inside of an existing module?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2957" y="2802270"/>
            <a:ext cx="3813842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module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transceiver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receiver rx1 (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.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clk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clk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),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.reset_(reset_),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.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data_in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serdata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),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.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data_out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pardata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sz="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endmodule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4760485" y="3894081"/>
            <a:ext cx="192926" cy="123951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199" y="2877089"/>
            <a:ext cx="3901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Instantiates a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receiver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named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rx1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. Module names are used to differentiate signals in waveform viewer.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" y="4269860"/>
            <a:ext cx="3901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Dot-value (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data_in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 refers to the name of the input/output defined by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receiver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. Value in parentheses (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serdata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 is a signal defined in the current module.</a:t>
            </a:r>
          </a:p>
        </p:txBody>
      </p:sp>
      <p:sp>
        <p:nvSpPr>
          <p:cNvPr id="13" name="Left Brace 12"/>
          <p:cNvSpPr/>
          <p:nvPr/>
        </p:nvSpPr>
        <p:spPr>
          <a:xfrm rot="10800000">
            <a:off x="4286947" y="2949989"/>
            <a:ext cx="192926" cy="665764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4760485" y="3555146"/>
            <a:ext cx="192926" cy="27351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3" idx="1"/>
            <a:endCxn id="14" idx="1"/>
          </p:cNvCxnSpPr>
          <p:nvPr/>
        </p:nvCxnSpPr>
        <p:spPr>
          <a:xfrm>
            <a:off x="4479873" y="3280121"/>
            <a:ext cx="280612" cy="4129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 rot="10800000">
            <a:off x="4286947" y="4317141"/>
            <a:ext cx="192926" cy="887370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19" idx="1"/>
            <a:endCxn id="9" idx="1"/>
          </p:cNvCxnSpPr>
          <p:nvPr/>
        </p:nvCxnSpPr>
        <p:spPr>
          <a:xfrm flipV="1">
            <a:off x="4479873" y="4518960"/>
            <a:ext cx="280612" cy="2382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5920" y="6051528"/>
            <a:ext cx="691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Verilog does not require all ports to be connected, but considered bad practice not to.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1169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Raspberry Pi is for kids. </a:t>
            </a:r>
            <a:r>
              <a:rPr lang="en-US" b="1" dirty="0" smtClean="0">
                <a:solidFill>
                  <a:srgbClr val="CC0000"/>
                </a:solidFill>
              </a:rPr>
              <a:t>Design integrated circuits</a:t>
            </a:r>
            <a:r>
              <a:rPr lang="en-US" b="1" dirty="0" smtClean="0">
                <a:solidFill>
                  <a:srgbClr val="A7152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at home.</a:t>
            </a:r>
          </a:p>
          <a:p>
            <a:pPr marL="0" indent="0">
              <a:buNone/>
            </a:pPr>
            <a:endParaRPr lang="en-US" sz="1000" b="1" dirty="0" smtClean="0">
              <a:solidFill>
                <a:srgbClr val="CC0000"/>
              </a:solidFill>
            </a:endParaRPr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Papilio</a:t>
            </a:r>
            <a:r>
              <a:rPr lang="en-US" sz="2000" dirty="0" smtClean="0"/>
              <a:t> platform is an FPGA development kit for makers / hobbyists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(others are on the market, too)</a:t>
            </a:r>
            <a:r>
              <a:rPr lang="en-US" sz="1400" i="1" dirty="0" smtClean="0"/>
              <a:t> </a:t>
            </a:r>
            <a:br>
              <a:rPr lang="en-US" sz="1400" i="1" dirty="0" smtClean="0"/>
            </a:br>
            <a:r>
              <a:rPr lang="en-US" sz="1000" i="1" dirty="0" smtClean="0"/>
              <a:t> </a:t>
            </a:r>
            <a:endParaRPr lang="en-US" sz="2400" i="1" dirty="0" smtClean="0"/>
          </a:p>
          <a:p>
            <a:r>
              <a:rPr lang="en-US" sz="2000" dirty="0" smtClean="0"/>
              <a:t>Main board contains FPGA and / or CPU; auxiliary boards (called “wings”) provide various IO options (buttons, switches, displays, etc.)</a:t>
            </a:r>
            <a:br>
              <a:rPr lang="en-US" sz="2000" dirty="0" smtClean="0"/>
            </a:br>
            <a:r>
              <a:rPr lang="en-US" sz="8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Can I use this to invent my own computer</a:t>
            </a:r>
            <a:br>
              <a:rPr lang="en-US" sz="2000" dirty="0" smtClean="0"/>
            </a:br>
            <a:r>
              <a:rPr lang="en-US" sz="2000" dirty="0" smtClean="0"/>
              <a:t>architecture? Of course!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8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Setups cost ~$100 at gadgetfactory.net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9339" r="18350" b="2359"/>
          <a:stretch/>
        </p:blipFill>
        <p:spPr>
          <a:xfrm>
            <a:off x="6786716" y="1600200"/>
            <a:ext cx="1900084" cy="2345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8" y="4269136"/>
            <a:ext cx="2063363" cy="1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235297"/>
              </p:ext>
            </p:extLst>
          </p:nvPr>
        </p:nvGraphicFramePr>
        <p:xfrm>
          <a:off x="302152" y="3811835"/>
          <a:ext cx="8166654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2218"/>
                <a:gridCol w="2722218"/>
                <a:gridCol w="272221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Size of integer (in bits)</a:t>
                      </a:r>
                      <a:endParaRPr lang="en-US" sz="1400" b="0" baseline="0" dirty="0" smtClea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45720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Case-insensitive radix of literal expression. </a:t>
                      </a:r>
                    </a:p>
                    <a:p>
                      <a:pPr algn="l"/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/>
                      </a:r>
                      <a:b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Acceptable values:</a:t>
                      </a:r>
                      <a:b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6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sz="1400" dirty="0" smtClea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indent="-57150" algn="l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H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Hexadecimal (base 16)</a:t>
                      </a:r>
                    </a:p>
                    <a:p>
                      <a:pPr indent="-57150" algn="l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D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Decimal (base 10)</a:t>
                      </a:r>
                    </a:p>
                    <a:p>
                      <a:pPr indent="-57150" algn="l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O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Octal (base 8)</a:t>
                      </a:r>
                    </a:p>
                    <a:p>
                      <a:pPr indent="-57150" algn="l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B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Binary (base 2)</a:t>
                      </a:r>
                    </a:p>
                    <a:p>
                      <a:pPr algn="just"/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45720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0..1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in binary expressions; 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0..7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in octal; 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0..9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in decimal; 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0..9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400" b="1" dirty="0" err="1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a..f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in hexadecimal.</a:t>
                      </a:r>
                    </a:p>
                    <a:p>
                      <a:pPr algn="just"/>
                      <a:endParaRPr lang="en-US" sz="1400" dirty="0" smtClea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algn="just"/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_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is for readability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lang="en-US" sz="1400" dirty="0" smtClea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algn="just"/>
                      <a:endParaRPr lang="en-US" sz="1400" dirty="0" smtClea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algn="just"/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Also: </a:t>
                      </a:r>
                      <a:r>
                        <a:rPr lang="en-US" sz="1400" b="0" dirty="0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Z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or </a:t>
                      </a:r>
                      <a:r>
                        <a:rPr lang="en-US" sz="1400" b="0" dirty="0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?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to represent “high impedance” (nothing), or </a:t>
                      </a:r>
                      <a:r>
                        <a:rPr lang="en-US" sz="1400" b="0" dirty="0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to represent unknown (in simulation, only)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457200" marR="0" marT="0" marB="0">
                    <a:noFill/>
                  </a:tcPr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Integer literals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in Verilog specify width and radix: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2476" y="2312277"/>
            <a:ext cx="295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/>
                <a:cs typeface="Courier"/>
              </a:rPr>
              <a:t>20’h4_beef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12306" y="3060461"/>
            <a:ext cx="5274494" cy="210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16200000">
            <a:off x="3492806" y="2574449"/>
            <a:ext cx="192926" cy="777334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6200000">
            <a:off x="4081510" y="2808411"/>
            <a:ext cx="192926" cy="309409"/>
          </a:xfrm>
          <a:prstGeom prst="leftBrac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6200000">
            <a:off x="5069269" y="2174304"/>
            <a:ext cx="192926" cy="1579387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5400000">
            <a:off x="1752246" y="2500865"/>
            <a:ext cx="192926" cy="241005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5400000">
            <a:off x="4521388" y="2500865"/>
            <a:ext cx="192926" cy="241005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 rot="5400000">
            <a:off x="7242279" y="2500865"/>
            <a:ext cx="192926" cy="241005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17" idx="1"/>
            <a:endCxn id="20" idx="1"/>
          </p:cNvCxnSpPr>
          <p:nvPr/>
        </p:nvCxnSpPr>
        <p:spPr>
          <a:xfrm flipH="1">
            <a:off x="1838756" y="3059579"/>
            <a:ext cx="1753723" cy="5498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1"/>
            <a:endCxn id="21" idx="1"/>
          </p:cNvCxnSpPr>
          <p:nvPr/>
        </p:nvCxnSpPr>
        <p:spPr>
          <a:xfrm>
            <a:off x="4177974" y="3059579"/>
            <a:ext cx="429924" cy="549853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1"/>
            <a:endCxn id="22" idx="1"/>
          </p:cNvCxnSpPr>
          <p:nvPr/>
        </p:nvCxnSpPr>
        <p:spPr>
          <a:xfrm>
            <a:off x="5172255" y="3060461"/>
            <a:ext cx="2156534" cy="548971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3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Verilog adds </a:t>
            </a:r>
            <a:r>
              <a:rPr lang="en-US" b="1" dirty="0" smtClean="0">
                <a:solidFill>
                  <a:srgbClr val="CC0000"/>
                </a:solidFill>
              </a:rPr>
              <a:t>new operators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to C’s repertoire.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b="1" dirty="0" smtClean="0"/>
              <a:t>Concatenation </a:t>
            </a:r>
            <a:r>
              <a:rPr lang="en-US" sz="2000" dirty="0" smtClean="0">
                <a:solidFill>
                  <a:srgbClr val="CC0000"/>
                </a:solidFill>
                <a:latin typeface="Courier"/>
                <a:cs typeface="Courier"/>
              </a:rPr>
              <a:t>{}</a:t>
            </a:r>
            <a:endParaRPr lang="en-US" sz="2400" dirty="0" smtClean="0">
              <a:solidFill>
                <a:srgbClr val="CC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/>
              <a:t>Combines two or more values into a single logical value.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000" b="1" dirty="0" smtClean="0"/>
              <a:t>Replication </a:t>
            </a:r>
            <a:r>
              <a:rPr lang="en-US" sz="2000" dirty="0" smtClean="0">
                <a:solidFill>
                  <a:srgbClr val="CC0000"/>
                </a:solidFill>
                <a:latin typeface="Courier"/>
                <a:cs typeface="Courier"/>
              </a:rPr>
              <a:t>{{}}</a:t>
            </a:r>
            <a:endParaRPr lang="en-US" sz="2400" dirty="0" smtClean="0">
              <a:solidFill>
                <a:srgbClr val="CC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/>
              <a:t>Duplicates a value some number of times.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000" b="1" dirty="0" smtClean="0"/>
              <a:t>Reduction </a:t>
            </a:r>
            <a:r>
              <a:rPr lang="en-US" sz="2000" dirty="0" smtClean="0">
                <a:solidFill>
                  <a:srgbClr val="CC0000"/>
                </a:solidFill>
                <a:latin typeface="Courier"/>
                <a:cs typeface="Courier"/>
              </a:rPr>
              <a:t>&amp;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CC0000"/>
                </a:solidFill>
                <a:latin typeface="Courier"/>
                <a:cs typeface="Courier"/>
              </a:rPr>
              <a:t>|</a:t>
            </a:r>
            <a:r>
              <a:rPr lang="en-US" sz="2000" dirty="0" smtClean="0"/>
              <a:t>,</a:t>
            </a:r>
            <a:r>
              <a:rPr lang="en-US" sz="2000" dirty="0" smtClean="0">
                <a:solidFill>
                  <a:srgbClr val="CC0000"/>
                </a:solidFill>
              </a:rPr>
              <a:t> </a:t>
            </a:r>
            <a:r>
              <a:rPr lang="en-US" sz="2000" dirty="0" smtClean="0">
                <a:solidFill>
                  <a:srgbClr val="CC0000"/>
                </a:solidFill>
                <a:latin typeface="Courier"/>
                <a:cs typeface="Courier"/>
              </a:rPr>
              <a:t>^</a:t>
            </a:r>
            <a:endParaRPr lang="en-US" dirty="0" smtClean="0">
              <a:solidFill>
                <a:srgbClr val="CC0000"/>
              </a:solidFill>
            </a:endParaRPr>
          </a:p>
          <a:p>
            <a:pPr marL="0" indent="0">
              <a:buNone/>
            </a:pPr>
            <a:r>
              <a:rPr lang="en-US" sz="1400" dirty="0" smtClean="0"/>
              <a:t>Performs a bitwise operation across all bits of a value</a:t>
            </a:r>
            <a:br>
              <a:rPr lang="en-US" sz="1400" dirty="0" smtClean="0"/>
            </a:br>
            <a:r>
              <a:rPr lang="en-US" sz="1400" dirty="0" smtClean="0"/>
              <a:t>producing a single-bit result.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000" b="1" dirty="0" smtClean="0"/>
              <a:t>Four-valued Equality </a:t>
            </a:r>
            <a:r>
              <a:rPr lang="en-US" sz="2000" dirty="0" smtClean="0">
                <a:solidFill>
                  <a:srgbClr val="CC0000"/>
                </a:solidFill>
                <a:latin typeface="Courier"/>
                <a:cs typeface="Courier"/>
              </a:rPr>
              <a:t>===</a:t>
            </a:r>
          </a:p>
          <a:p>
            <a:pPr marL="0" indent="0">
              <a:buNone/>
            </a:pPr>
            <a:r>
              <a:rPr lang="en-US" sz="1400" dirty="0" smtClean="0"/>
              <a:t>Compares two values; </a:t>
            </a:r>
            <a:r>
              <a:rPr lang="en-US" sz="1400" dirty="0" smtClean="0">
                <a:latin typeface="Courier"/>
                <a:cs typeface="Courier"/>
              </a:rPr>
              <a:t>==</a:t>
            </a:r>
            <a:r>
              <a:rPr lang="en-US" sz="1400" dirty="0" smtClean="0"/>
              <a:t> results in </a:t>
            </a:r>
            <a:r>
              <a:rPr lang="en-US" sz="1400" dirty="0" smtClean="0">
                <a:latin typeface="Courier"/>
                <a:cs typeface="Courier"/>
              </a:rPr>
              <a:t>X</a:t>
            </a:r>
            <a:r>
              <a:rPr lang="en-US" sz="1400" dirty="0" smtClean="0"/>
              <a:t> if any bit in either </a:t>
            </a:r>
            <a:br>
              <a:rPr lang="en-US" sz="1400" dirty="0" smtClean="0"/>
            </a:br>
            <a:r>
              <a:rPr lang="en-US" sz="1400" dirty="0" smtClean="0"/>
              <a:t>value is </a:t>
            </a:r>
            <a:r>
              <a:rPr lang="en-US" sz="1400" dirty="0" smtClean="0">
                <a:latin typeface="Courier"/>
                <a:cs typeface="Courier"/>
              </a:rPr>
              <a:t>X</a:t>
            </a:r>
            <a:r>
              <a:rPr lang="en-US" sz="1400" dirty="0" smtClean="0"/>
              <a:t> or </a:t>
            </a:r>
            <a:r>
              <a:rPr lang="en-US" sz="1400" dirty="0" smtClean="0">
                <a:latin typeface="Courier"/>
                <a:cs typeface="Courier"/>
              </a:rPr>
              <a:t>Z</a:t>
            </a:r>
            <a:r>
              <a:rPr lang="en-US" sz="1400" dirty="0" smtClean="0"/>
              <a:t>. (Simulation only.)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508848" y="2464675"/>
            <a:ext cx="3177951" cy="30777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 New" charset="0"/>
              </a:rPr>
              <a:t>{3’b111, 1’b0}       // 1110 </a:t>
            </a:r>
            <a:endParaRPr lang="en-US" sz="1400" dirty="0"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508849" y="3296717"/>
            <a:ext cx="3177951" cy="30777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 New" charset="0"/>
              </a:rPr>
              <a:t>{2 {2’b10}}          // 1010</a:t>
            </a:r>
            <a:endParaRPr lang="en-US" sz="1400" dirty="0">
              <a:latin typeface="Courier New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508849" y="4075402"/>
            <a:ext cx="3177951" cy="52322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 New" charset="0"/>
              </a:rPr>
              <a:t>&amp;4’b1011             // 0</a:t>
            </a:r>
          </a:p>
          <a:p>
            <a:r>
              <a:rPr lang="en-US" sz="1400" dirty="0" smtClean="0">
                <a:latin typeface="Courier New" charset="0"/>
              </a:rPr>
              <a:t>|4’b1011             // 1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508849" y="5030608"/>
            <a:ext cx="3177951" cy="95410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 New" charset="0"/>
              </a:rPr>
              <a:t>2’b11 == 2’bx1       // x</a:t>
            </a:r>
          </a:p>
          <a:p>
            <a:r>
              <a:rPr lang="en-US" sz="1400" dirty="0">
                <a:latin typeface="Courier New" charset="0"/>
              </a:rPr>
              <a:t>2’b11 == 2’</a:t>
            </a:r>
            <a:r>
              <a:rPr lang="en-US" sz="1400" dirty="0" smtClean="0">
                <a:latin typeface="Courier New" charset="0"/>
              </a:rPr>
              <a:t>b1z       </a:t>
            </a:r>
            <a:r>
              <a:rPr lang="en-US" sz="1400" dirty="0">
                <a:latin typeface="Courier New" charset="0"/>
              </a:rPr>
              <a:t>// </a:t>
            </a:r>
            <a:r>
              <a:rPr lang="en-US" sz="1400" dirty="0" smtClean="0">
                <a:latin typeface="Courier New" charset="0"/>
              </a:rPr>
              <a:t>x</a:t>
            </a:r>
          </a:p>
          <a:p>
            <a:r>
              <a:rPr lang="en-US" sz="1400" dirty="0" smtClean="0">
                <a:latin typeface="Courier New" charset="0"/>
              </a:rPr>
              <a:t>2’b1x === 2’b1x      // 1</a:t>
            </a:r>
          </a:p>
          <a:p>
            <a:r>
              <a:rPr lang="en-US" sz="1400" dirty="0" smtClean="0">
                <a:latin typeface="Courier New" charset="0"/>
              </a:rPr>
              <a:t>2’bzx === 2’bzx      // 1</a:t>
            </a:r>
            <a:endParaRPr lang="en-US" sz="1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</a:t>
            </a:r>
            <a:r>
              <a:rPr lang="en-US" b="1" dirty="0" smtClean="0">
                <a:solidFill>
                  <a:srgbClr val="CC0000"/>
                </a:solidFill>
              </a:rPr>
              <a:t>two kinds of assignments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in Verilog. (It’s best if you not think too much about this.)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412306" y="3723841"/>
            <a:ext cx="5274494" cy="210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83897"/>
              </p:ext>
            </p:extLst>
          </p:nvPr>
        </p:nvGraphicFramePr>
        <p:xfrm>
          <a:off x="505919" y="2909419"/>
          <a:ext cx="818088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0"/>
                <a:gridCol w="40904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atin typeface="Courier"/>
                          <a:cs typeface="Courier"/>
                        </a:rPr>
                        <a:t>&lt;=</a:t>
                      </a:r>
                      <a:endParaRPr lang="en-US" sz="3200" b="1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atin typeface="Courier"/>
                          <a:cs typeface="Courier"/>
                        </a:rPr>
                        <a:t>=</a:t>
                      </a:r>
                      <a:endParaRPr lang="en-US" sz="3200" b="1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Arial"/>
                          <a:cs typeface="Arial"/>
                        </a:rPr>
                        <a:t>Non-blocking 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assignment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Arial"/>
                          <a:cs typeface="Arial"/>
                        </a:rPr>
                        <a:t>Blocking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 assignment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Use inside 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always@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 blocks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Use with 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assign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 statements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All assignments in a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compound statement execute at the same time (in parallel)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All assignments 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in a compound statement execute sequentially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Behaves like hardware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Behaves like software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5920" y="6051528"/>
            <a:ext cx="6727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 common source of confusion among beginners; best to paint-by-numbers at first.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Verilog has </a:t>
            </a:r>
            <a:r>
              <a:rPr lang="en-US" b="1" dirty="0" smtClean="0">
                <a:solidFill>
                  <a:srgbClr val="CC0000"/>
                </a:solidFill>
              </a:rPr>
              <a:t>two variable types</a:t>
            </a:r>
            <a:r>
              <a:rPr lang="en-US" dirty="0" smtClean="0"/>
              <a:t>: </a:t>
            </a:r>
            <a:r>
              <a:rPr lang="en-US" dirty="0" smtClean="0">
                <a:latin typeface="Courier"/>
                <a:cs typeface="Courier"/>
              </a:rPr>
              <a:t>wire</a:t>
            </a:r>
            <a:r>
              <a:rPr lang="en-US" dirty="0" smtClean="0"/>
              <a:t> and </a:t>
            </a:r>
            <a:r>
              <a:rPr lang="en-US" dirty="0" smtClean="0">
                <a:latin typeface="Courier"/>
                <a:cs typeface="Courier"/>
              </a:rPr>
              <a:t>reg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81599"/>
              </p:ext>
            </p:extLst>
          </p:nvPr>
        </p:nvGraphicFramePr>
        <p:xfrm>
          <a:off x="505919" y="2370939"/>
          <a:ext cx="8180880" cy="351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40"/>
                <a:gridCol w="40904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latin typeface="Courier"/>
                          <a:cs typeface="Courier"/>
                        </a:rPr>
                        <a:t>wire</a:t>
                      </a:r>
                      <a:endParaRPr lang="en-US" sz="3200" b="1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>
                          <a:latin typeface="Courier"/>
                          <a:cs typeface="Courier"/>
                        </a:rPr>
                        <a:t>reg</a:t>
                      </a:r>
                      <a:endParaRPr lang="en-US" sz="3200" b="1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Models a connection (</a:t>
                      </a:r>
                      <a:r>
                        <a:rPr lang="en-US" i="1" dirty="0" smtClean="0">
                          <a:latin typeface="Arial"/>
                          <a:cs typeface="Arial"/>
                        </a:rPr>
                        <a:t>net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) between two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circuit elements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Models a flip-flop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or latch (like a variable in software)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Transmits value; does not store value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Transmits and stores value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Value changes continuously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with respect to 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Value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changes when clock ticks or reset is asserted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Assigned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using the </a:t>
                      </a:r>
                      <a:r>
                        <a:rPr lang="en-US" baseline="0" dirty="0" smtClean="0">
                          <a:latin typeface="Courier"/>
                          <a:cs typeface="Courier"/>
                        </a:rPr>
                        <a:t>assign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statement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Assigned inside of an 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always@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 block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All module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IOs are implicitly declared as wires (unless a </a:t>
                      </a:r>
                      <a:r>
                        <a:rPr lang="en-US" baseline="0" dirty="0" err="1" smtClean="0">
                          <a:latin typeface="Arial"/>
                          <a:cs typeface="Arial"/>
                        </a:rPr>
                        <a:t>reg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of the same name exists)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Can drive module outputs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but cannot be connected to an input (have the same name as an input signal)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5920" y="6051528"/>
            <a:ext cx="7380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Resist the urge to think of these as “data types;” they both hold the same type of data: bits.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51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Wires and </a:t>
            </a:r>
            <a:r>
              <a:rPr lang="en-US" dirty="0" err="1"/>
              <a:t>regs</a:t>
            </a:r>
            <a:r>
              <a:rPr lang="en-US" dirty="0"/>
              <a:t> </a:t>
            </a:r>
            <a:r>
              <a:rPr lang="en-US" b="1" dirty="0">
                <a:solidFill>
                  <a:srgbClr val="CC0000"/>
                </a:solidFill>
              </a:rPr>
              <a:t>can be grouped together </a:t>
            </a:r>
            <a:r>
              <a:rPr lang="en-US" dirty="0"/>
              <a:t>into a single logical value called a </a:t>
            </a:r>
            <a:r>
              <a:rPr lang="en-US" i="1" dirty="0"/>
              <a:t>vector, </a:t>
            </a:r>
            <a:r>
              <a:rPr lang="en-US" dirty="0"/>
              <a:t>Victor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1200" dirty="0"/>
              <a:t> </a:t>
            </a:r>
            <a:endParaRPr lang="en-US" dirty="0"/>
          </a:p>
          <a:p>
            <a:r>
              <a:rPr lang="en-US" sz="2000" dirty="0" smtClean="0"/>
              <a:t>Bits in a vector can be accessed</a:t>
            </a:r>
            <a:br>
              <a:rPr lang="en-US" sz="2000" dirty="0" smtClean="0"/>
            </a:br>
            <a:r>
              <a:rPr lang="en-US" sz="2000" dirty="0" smtClean="0"/>
              <a:t>independently or as a subset using</a:t>
            </a:r>
            <a:br>
              <a:rPr lang="en-US" sz="2000" dirty="0" smtClean="0"/>
            </a:br>
            <a:r>
              <a:rPr lang="en-US" sz="2000" dirty="0" smtClean="0"/>
              <a:t>a </a:t>
            </a:r>
            <a:r>
              <a:rPr lang="en-US" sz="2000" i="1" dirty="0" smtClean="0"/>
              <a:t>part select index.</a:t>
            </a:r>
            <a:br>
              <a:rPr lang="en-US" sz="2000" i="1" dirty="0" smtClean="0"/>
            </a:br>
            <a:r>
              <a:rPr lang="en-US" sz="800" dirty="0" smtClean="0"/>
              <a:t> </a:t>
            </a:r>
          </a:p>
          <a:p>
            <a:r>
              <a:rPr lang="en-US" sz="2000" dirty="0" smtClean="0"/>
              <a:t>Size of a vector declaration must </a:t>
            </a:r>
            <a:br>
              <a:rPr lang="en-US" sz="2000" dirty="0" smtClean="0"/>
            </a:br>
            <a:r>
              <a:rPr lang="en-US" sz="2000" dirty="0" smtClean="0"/>
              <a:t>be constant at compile time. </a:t>
            </a:r>
            <a:br>
              <a:rPr lang="en-US" sz="2000" dirty="0" smtClean="0"/>
            </a:br>
            <a:r>
              <a:rPr lang="en-US" sz="2000" dirty="0" smtClean="0"/>
              <a:t>(How come?)</a:t>
            </a:r>
            <a:br>
              <a:rPr lang="en-US" sz="2000" dirty="0" smtClean="0"/>
            </a:br>
            <a:r>
              <a:rPr lang="en-US" sz="800" dirty="0" smtClean="0"/>
              <a:t> </a:t>
            </a:r>
          </a:p>
          <a:p>
            <a:r>
              <a:rPr lang="en-US" sz="2000" dirty="0" smtClean="0"/>
              <a:t>Part select index does not need to</a:t>
            </a:r>
            <a:br>
              <a:rPr lang="en-US" sz="2000" dirty="0" smtClean="0"/>
            </a:br>
            <a:r>
              <a:rPr lang="en-US" sz="2000" dirty="0" smtClean="0"/>
              <a:t>be constant; but the resulting width</a:t>
            </a:r>
            <a:br>
              <a:rPr lang="en-US" sz="2000" dirty="0" smtClean="0"/>
            </a:br>
            <a:r>
              <a:rPr lang="en-US" sz="2000" dirty="0" smtClean="0"/>
              <a:t>must be.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024781" y="2872342"/>
            <a:ext cx="3662018" cy="95410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wire</a:t>
            </a:r>
            <a:r>
              <a:rPr lang="en-US" sz="1400" dirty="0" smtClean="0">
                <a:latin typeface="Courier New" charset="0"/>
              </a:rPr>
              <a:t>        </a:t>
            </a:r>
            <a:r>
              <a:rPr lang="en-US" sz="1400" dirty="0" err="1" smtClean="0">
                <a:latin typeface="Courier New" charset="0"/>
              </a:rPr>
              <a:t>single_bit</a:t>
            </a:r>
            <a:r>
              <a:rPr lang="en-US" sz="1400" dirty="0" smtClean="0">
                <a:latin typeface="Courier New" charset="0"/>
              </a:rPr>
              <a:t>;</a:t>
            </a:r>
          </a:p>
          <a:p>
            <a:r>
              <a:rPr lang="en-US" sz="1400" b="1" dirty="0" smtClean="0">
                <a:latin typeface="Courier New" charset="0"/>
              </a:rPr>
              <a:t>wire</a:t>
            </a:r>
            <a:r>
              <a:rPr lang="en-US" sz="1400" dirty="0" smtClean="0">
                <a:latin typeface="Courier New" charset="0"/>
              </a:rPr>
              <a:t> [7:0]  </a:t>
            </a:r>
            <a:r>
              <a:rPr lang="en-US" sz="1400" dirty="0" err="1" smtClean="0">
                <a:latin typeface="Courier New" charset="0"/>
              </a:rPr>
              <a:t>eight_bit</a:t>
            </a:r>
            <a:r>
              <a:rPr lang="en-US" sz="1400" dirty="0" smtClean="0">
                <a:latin typeface="Courier New" charset="0"/>
              </a:rPr>
              <a:t>;</a:t>
            </a:r>
          </a:p>
          <a:p>
            <a:r>
              <a:rPr lang="en-US" sz="1400" b="1" dirty="0" err="1" smtClean="0">
                <a:latin typeface="Courier New" charset="0"/>
              </a:rPr>
              <a:t>reg</a:t>
            </a:r>
            <a:r>
              <a:rPr lang="en-US" sz="1400" dirty="0" smtClean="0">
                <a:latin typeface="Courier New" charset="0"/>
              </a:rPr>
              <a:t>  [31:0] </a:t>
            </a:r>
            <a:r>
              <a:rPr lang="en-US" sz="1400" dirty="0" err="1" smtClean="0">
                <a:latin typeface="Courier New" charset="0"/>
              </a:rPr>
              <a:t>thirtytwo_bit</a:t>
            </a:r>
            <a:r>
              <a:rPr lang="en-US" sz="1400" dirty="0" smtClean="0">
                <a:latin typeface="Courier New" charset="0"/>
              </a:rPr>
              <a:t>;</a:t>
            </a:r>
          </a:p>
          <a:p>
            <a:r>
              <a:rPr lang="en-US" sz="1400" b="1" dirty="0" err="1" smtClean="0">
                <a:latin typeface="Courier New" charset="0"/>
              </a:rPr>
              <a:t>reg</a:t>
            </a:r>
            <a:r>
              <a:rPr lang="en-US" sz="1400" dirty="0" smtClean="0">
                <a:latin typeface="Courier New" charset="0"/>
              </a:rPr>
              <a:t>  [3:0]  </a:t>
            </a:r>
            <a:r>
              <a:rPr lang="en-US" sz="1400" dirty="0" err="1" smtClean="0">
                <a:latin typeface="Courier New" charset="0"/>
              </a:rPr>
              <a:t>four_bit</a:t>
            </a:r>
            <a:r>
              <a:rPr lang="en-US" sz="1400" dirty="0" smtClean="0">
                <a:latin typeface="Courier New" charset="0"/>
              </a:rPr>
              <a:t>;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024781" y="3978054"/>
            <a:ext cx="3662018" cy="95410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assign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eight_bit</a:t>
            </a:r>
            <a:r>
              <a:rPr lang="en-US" sz="1400" dirty="0" smtClean="0">
                <a:latin typeface="Courier New" charset="0"/>
              </a:rPr>
              <a:t>[0] = 1’b1;</a:t>
            </a:r>
          </a:p>
          <a:p>
            <a:endParaRPr lang="en-US" sz="1400" b="1" dirty="0" smtClean="0">
              <a:latin typeface="Courier New" charset="0"/>
            </a:endParaRPr>
          </a:p>
          <a:p>
            <a:r>
              <a:rPr lang="en-US" sz="1400" b="1" dirty="0" smtClean="0">
                <a:latin typeface="Courier New" charset="0"/>
              </a:rPr>
              <a:t>assign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>
                <a:latin typeface="Courier New" charset="0"/>
              </a:rPr>
              <a:t>x = </a:t>
            </a:r>
            <a:r>
              <a:rPr lang="en-US" sz="1400" dirty="0" err="1">
                <a:latin typeface="Courier New" charset="0"/>
              </a:rPr>
              <a:t>eight_bit</a:t>
            </a:r>
            <a:r>
              <a:rPr lang="en-US" sz="1400" dirty="0">
                <a:latin typeface="Courier New" charset="0"/>
              </a:rPr>
              <a:t>[7:4] &amp; </a:t>
            </a:r>
            <a:br>
              <a:rPr lang="en-US" sz="1400" dirty="0">
                <a:latin typeface="Courier New" charset="0"/>
              </a:rPr>
            </a:br>
            <a:r>
              <a:rPr lang="en-US" sz="1400" dirty="0">
                <a:latin typeface="Courier New" charset="0"/>
              </a:rPr>
              <a:t>           </a:t>
            </a:r>
            <a:r>
              <a:rPr lang="en-US" sz="1400" dirty="0" err="1">
                <a:latin typeface="Courier New" charset="0"/>
              </a:rPr>
              <a:t>thirtytwo_bit</a:t>
            </a:r>
            <a:r>
              <a:rPr lang="en-US" sz="1400" dirty="0">
                <a:latin typeface="Courier New" charset="0"/>
              </a:rPr>
              <a:t>[3:0</a:t>
            </a:r>
            <a:r>
              <a:rPr lang="en-US" sz="1400" dirty="0" smtClean="0">
                <a:latin typeface="Courier New" charset="0"/>
              </a:rPr>
              <a:t>];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024781" y="5083766"/>
            <a:ext cx="3662018" cy="738664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smtClean="0">
                <a:latin typeface="Courier New" charset="0"/>
              </a:rPr>
              <a:t>always</a:t>
            </a:r>
            <a:r>
              <a:rPr lang="en-US" sz="1400" b="1" dirty="0" smtClean="0">
                <a:latin typeface="Courier New" charset="0"/>
              </a:rPr>
              <a:t>@</a:t>
            </a:r>
            <a:r>
              <a:rPr lang="en-US" sz="1400" dirty="0" smtClean="0">
                <a:latin typeface="Courier New" charset="0"/>
              </a:rPr>
              <a:t>(...)</a:t>
            </a: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dirty="0" err="1" smtClean="0">
                <a:latin typeface="Courier New" charset="0"/>
              </a:rPr>
              <a:t>thirtytwo_bit</a:t>
            </a:r>
            <a:r>
              <a:rPr lang="en-US" sz="1400" dirty="0" smtClean="0">
                <a:latin typeface="Courier New" charset="0"/>
              </a:rPr>
              <a:t> &lt;= 32’h00000000;</a:t>
            </a: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dirty="0" err="1" smtClean="0">
                <a:latin typeface="Courier New" charset="0"/>
              </a:rPr>
              <a:t>four_bit</a:t>
            </a:r>
            <a:r>
              <a:rPr lang="en-US" sz="1400" dirty="0" smtClean="0">
                <a:latin typeface="Courier New" charset="0"/>
              </a:rPr>
              <a:t>[x]   &lt;= y;</a:t>
            </a:r>
          </a:p>
        </p:txBody>
      </p:sp>
    </p:spTree>
    <p:extLst>
      <p:ext uri="{BB962C8B-B14F-4D97-AF65-F5344CB8AC3E}">
        <p14:creationId xmlns:p14="http://schemas.microsoft.com/office/powerpoint/2010/main" val="24445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Wires</a:t>
            </a:r>
            <a:r>
              <a:rPr lang="en-US" b="1" dirty="0"/>
              <a:t> </a:t>
            </a:r>
            <a:r>
              <a:rPr lang="en-US" b="1" dirty="0" smtClean="0">
                <a:solidFill>
                  <a:srgbClr val="CC0000"/>
                </a:solidFill>
              </a:rPr>
              <a:t>transmit value</a:t>
            </a:r>
            <a:r>
              <a:rPr lang="en-US" dirty="0" smtClean="0"/>
              <a:t> but do not hold state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000" dirty="0" smtClean="0"/>
              <a:t>Value changes continuously in response to assigned stimulus</a:t>
            </a:r>
            <a:br>
              <a:rPr lang="en-US" sz="2000" dirty="0" smtClean="0"/>
            </a:br>
            <a:r>
              <a:rPr lang="en-US" sz="8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Assigned using the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operator and the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assign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keyword. </a:t>
            </a:r>
            <a:br>
              <a:rPr lang="en-US" sz="2000" dirty="0" smtClean="0"/>
            </a:br>
            <a:r>
              <a:rPr lang="en-US" sz="800" dirty="0" smtClean="0"/>
              <a:t> </a:t>
            </a:r>
          </a:p>
          <a:p>
            <a:r>
              <a:rPr lang="en-US" sz="2000" dirty="0" smtClean="0"/>
              <a:t>May be connected to the </a:t>
            </a:r>
            <a:br>
              <a:rPr lang="en-US" sz="2000" dirty="0" smtClean="0"/>
            </a:br>
            <a:r>
              <a:rPr lang="en-US" sz="2000" dirty="0" smtClean="0"/>
              <a:t>input or output of an </a:t>
            </a:r>
            <a:br>
              <a:rPr lang="en-US" sz="2000" dirty="0" smtClean="0"/>
            </a:br>
            <a:r>
              <a:rPr lang="en-US" sz="2000" dirty="0" smtClean="0"/>
              <a:t>instantiated module or a </a:t>
            </a:r>
            <a:br>
              <a:rPr lang="en-US" sz="2000" dirty="0" smtClean="0"/>
            </a:br>
            <a:r>
              <a:rPr lang="en-US" sz="2000" dirty="0" smtClean="0">
                <a:latin typeface="Courier"/>
                <a:cs typeface="Courier"/>
              </a:rPr>
              <a:t>reg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r>
              <a:rPr lang="en-US" sz="1000" dirty="0" smtClean="0"/>
              <a:t> </a:t>
            </a:r>
            <a:endParaRPr lang="en-US" sz="1000" dirty="0"/>
          </a:p>
          <a:p>
            <a:r>
              <a:rPr lang="en-US" sz="2000" dirty="0" smtClean="0"/>
              <a:t>All inputs and outputs are inferred as wires (unless a </a:t>
            </a:r>
            <a:r>
              <a:rPr lang="en-US" sz="2000" dirty="0" err="1" smtClean="0">
                <a:latin typeface="Courier"/>
                <a:cs typeface="Courier"/>
              </a:rPr>
              <a:t>reg</a:t>
            </a:r>
            <a:r>
              <a:rPr lang="en-US" sz="2000" dirty="0" smtClean="0"/>
              <a:t> of the same name exists—allowable only for outputs)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145280" y="2973728"/>
            <a:ext cx="4541519" cy="52322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wire </a:t>
            </a:r>
            <a:r>
              <a:rPr lang="en-US" sz="1400" dirty="0" err="1" smtClean="0">
                <a:latin typeface="Courier New" charset="0"/>
              </a:rPr>
              <a:t>wr_en</a:t>
            </a:r>
            <a:r>
              <a:rPr lang="en-US" sz="1400" b="1" dirty="0" smtClean="0">
                <a:latin typeface="Courier New" charset="0"/>
              </a:rPr>
              <a:t>;</a:t>
            </a:r>
            <a:endParaRPr lang="en-US" sz="1400" b="1" dirty="0">
              <a:latin typeface="Courier New" charset="0"/>
            </a:endParaRPr>
          </a:p>
          <a:p>
            <a:r>
              <a:rPr lang="en-US" sz="1400" b="1" dirty="0" smtClean="0">
                <a:latin typeface="Courier New" charset="0"/>
              </a:rPr>
              <a:t>assign </a:t>
            </a:r>
            <a:r>
              <a:rPr lang="en-US" sz="1400" dirty="0" err="1" smtClean="0">
                <a:latin typeface="Courier New" charset="0"/>
              </a:rPr>
              <a:t>wr_en</a:t>
            </a:r>
            <a:r>
              <a:rPr lang="en-US" sz="1400" dirty="0" smtClean="0">
                <a:latin typeface="Courier New" charset="0"/>
              </a:rPr>
              <a:t> = </a:t>
            </a:r>
            <a:r>
              <a:rPr lang="en-US" sz="1400" dirty="0" err="1" smtClean="0">
                <a:latin typeface="Courier New" charset="0"/>
              </a:rPr>
              <a:t>cs</a:t>
            </a:r>
            <a:r>
              <a:rPr lang="en-US" sz="1400" dirty="0" smtClean="0">
                <a:latin typeface="Courier New" charset="0"/>
              </a:rPr>
              <a:t> &amp;&amp; !</a:t>
            </a:r>
            <a:r>
              <a:rPr lang="en-US" sz="1400" dirty="0" err="1" smtClean="0">
                <a:latin typeface="Courier New" charset="0"/>
              </a:rPr>
              <a:t>rnw</a:t>
            </a:r>
            <a:r>
              <a:rPr lang="en-US" sz="1400" dirty="0" smtClean="0">
                <a:latin typeface="Courier New" charset="0"/>
              </a:rPr>
              <a:t>;</a:t>
            </a:r>
            <a:endParaRPr lang="en-US" sz="1400" b="1" dirty="0" smtClean="0"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145280" y="3822858"/>
            <a:ext cx="4541519" cy="1169551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wire</a:t>
            </a:r>
            <a:r>
              <a:rPr lang="en-US" sz="1400" dirty="0" smtClean="0">
                <a:latin typeface="Courier New" charset="0"/>
              </a:rPr>
              <a:t> [15:0] </a:t>
            </a:r>
            <a:r>
              <a:rPr lang="en-US" sz="1400" dirty="0" err="1" smtClean="0">
                <a:latin typeface="Courier New" charset="0"/>
              </a:rPr>
              <a:t>counter_val</a:t>
            </a:r>
            <a:r>
              <a:rPr lang="en-US" sz="1400" dirty="0" smtClean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counter </a:t>
            </a:r>
            <a:r>
              <a:rPr lang="en-US" sz="1400" dirty="0" err="1" smtClean="0">
                <a:latin typeface="Courier New" charset="0"/>
              </a:rPr>
              <a:t>counter_inst</a:t>
            </a:r>
            <a:r>
              <a:rPr lang="en-US" sz="1400" dirty="0" smtClean="0">
                <a:latin typeface="Courier New" charset="0"/>
              </a:rPr>
              <a:t> (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.</a:t>
            </a:r>
            <a:r>
              <a:rPr lang="en-US" sz="1400" dirty="0" err="1" smtClean="0">
                <a:latin typeface="Courier New" charset="0"/>
              </a:rPr>
              <a:t>counter_out</a:t>
            </a:r>
            <a:r>
              <a:rPr lang="en-US" sz="1400" dirty="0" smtClean="0">
                <a:latin typeface="Courier New" charset="0"/>
              </a:rPr>
              <a:t>(</a:t>
            </a:r>
            <a:r>
              <a:rPr lang="en-US" sz="1400" dirty="0" err="1" smtClean="0">
                <a:latin typeface="Courier New" charset="0"/>
              </a:rPr>
              <a:t>counter_val</a:t>
            </a:r>
            <a:r>
              <a:rPr lang="en-US" sz="1400" dirty="0" smtClean="0">
                <a:latin typeface="Courier New" charset="0"/>
              </a:rPr>
              <a:t>)</a:t>
            </a:r>
          </a:p>
          <a:p>
            <a:r>
              <a:rPr lang="en-US" sz="1400" dirty="0" smtClean="0">
                <a:latin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020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Registers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b="1" dirty="0" smtClean="0">
                <a:solidFill>
                  <a:srgbClr val="CC0000"/>
                </a:solidFill>
              </a:rPr>
              <a:t>model flip-flops</a:t>
            </a:r>
            <a:r>
              <a:rPr lang="en-US" dirty="0" smtClean="0"/>
              <a:t>; assignment is triggered by a clock edge or a reset signal.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000" dirty="0" smtClean="0"/>
              <a:t>Value </a:t>
            </a:r>
            <a:r>
              <a:rPr lang="en-US" sz="2000" dirty="0"/>
              <a:t>changes in response </a:t>
            </a:r>
            <a:r>
              <a:rPr lang="en-US" sz="2000" dirty="0" smtClean="0"/>
              <a:t>to a trigger </a:t>
            </a:r>
            <a:r>
              <a:rPr lang="en-US" sz="2000" dirty="0"/>
              <a:t>(i.e., clock or reset</a:t>
            </a:r>
            <a:r>
              <a:rPr lang="en-US" sz="2000" dirty="0" smtClean="0"/>
              <a:t>)</a:t>
            </a:r>
            <a:br>
              <a:rPr lang="en-US" sz="2000" dirty="0" smtClean="0"/>
            </a:br>
            <a:r>
              <a:rPr lang="en-US" sz="1000" dirty="0" smtClean="0"/>
              <a:t> </a:t>
            </a:r>
            <a:endParaRPr lang="en-US" sz="2000" dirty="0"/>
          </a:p>
          <a:p>
            <a:r>
              <a:rPr lang="en-US" sz="2000" dirty="0" smtClean="0"/>
              <a:t>Assigned inside an </a:t>
            </a:r>
            <a:br>
              <a:rPr lang="en-US" sz="2000" dirty="0" smtClean="0"/>
            </a:br>
            <a:r>
              <a:rPr lang="en-US" sz="2000" dirty="0" smtClean="0">
                <a:latin typeface="Courier"/>
                <a:cs typeface="Courier"/>
              </a:rPr>
              <a:t>always</a:t>
            </a:r>
            <a:r>
              <a:rPr lang="en-US" sz="2000" dirty="0">
                <a:latin typeface="Courier"/>
                <a:cs typeface="Courier"/>
              </a:rPr>
              <a:t>@</a:t>
            </a:r>
            <a:r>
              <a:rPr lang="en-US" sz="2000" dirty="0"/>
              <a:t> </a:t>
            </a:r>
            <a:r>
              <a:rPr lang="en-US" sz="2000" dirty="0" smtClean="0"/>
              <a:t>block using the </a:t>
            </a:r>
            <a:br>
              <a:rPr lang="en-US" sz="2000" dirty="0" smtClean="0"/>
            </a:b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&lt;=</a:t>
            </a:r>
            <a:r>
              <a:rPr lang="en-US" sz="2000" dirty="0" smtClean="0"/>
              <a:t> operator</a:t>
            </a:r>
            <a:br>
              <a:rPr lang="en-US" sz="2000" dirty="0" smtClean="0"/>
            </a:br>
            <a:r>
              <a:rPr lang="en-US" sz="1000" dirty="0" smtClean="0"/>
              <a:t> </a:t>
            </a:r>
            <a:endParaRPr lang="en-US" sz="2000" dirty="0"/>
          </a:p>
          <a:p>
            <a:r>
              <a:rPr lang="en-US" sz="2000" dirty="0" smtClean="0"/>
              <a:t>May be connected to the</a:t>
            </a:r>
            <a:br>
              <a:rPr lang="en-US" sz="2000" dirty="0" smtClean="0"/>
            </a:br>
            <a:r>
              <a:rPr lang="en-US" sz="2000" dirty="0" smtClean="0"/>
              <a:t>input of an instantiated </a:t>
            </a:r>
            <a:br>
              <a:rPr lang="en-US" sz="2000" dirty="0" smtClean="0"/>
            </a:br>
            <a:r>
              <a:rPr lang="en-US" sz="2000" dirty="0" err="1" smtClean="0"/>
              <a:t>submodule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but cannot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accept the output).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000" dirty="0"/>
              <a:t> 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876261" y="3343703"/>
            <a:ext cx="4810540" cy="2462213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...</a:t>
            </a: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err="1" smtClean="0">
                <a:latin typeface="Courier New" charset="0"/>
              </a:rPr>
              <a:t>reg</a:t>
            </a:r>
            <a:r>
              <a:rPr lang="en-US" sz="1400" dirty="0" smtClean="0">
                <a:latin typeface="Courier New" charset="0"/>
              </a:rPr>
              <a:t> [7:0] counter;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b="1" dirty="0" smtClean="0">
                <a:latin typeface="Courier New" charset="0"/>
              </a:rPr>
              <a:t>always@</a:t>
            </a:r>
            <a:r>
              <a:rPr lang="en-US" sz="1400" dirty="0" smtClean="0">
                <a:latin typeface="Courier New" charset="0"/>
              </a:rPr>
              <a:t> (</a:t>
            </a:r>
            <a:r>
              <a:rPr lang="en-US" sz="1400" b="1" dirty="0" err="1" smtClean="0">
                <a:latin typeface="Courier New" charset="0"/>
              </a:rPr>
              <a:t>posedge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or </a:t>
            </a:r>
            <a:r>
              <a:rPr lang="en-US" sz="1400" b="1" dirty="0" err="1" smtClean="0">
                <a:latin typeface="Courier New" charset="0"/>
              </a:rPr>
              <a:t>negedge</a:t>
            </a:r>
            <a:r>
              <a:rPr lang="en-US" sz="1400" dirty="0" smtClean="0">
                <a:latin typeface="Courier New" charset="0"/>
              </a:rPr>
              <a:t> reset_)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</a:t>
            </a:r>
            <a:r>
              <a:rPr lang="en-US" sz="1400" b="1" dirty="0" smtClean="0">
                <a:latin typeface="Courier New" charset="0"/>
              </a:rPr>
              <a:t>if</a:t>
            </a:r>
            <a:r>
              <a:rPr lang="en-US" sz="1400" dirty="0" smtClean="0">
                <a:latin typeface="Courier New" charset="0"/>
              </a:rPr>
              <a:t> (!reset_)</a:t>
            </a:r>
          </a:p>
          <a:p>
            <a:r>
              <a:rPr lang="en-US" sz="1400" dirty="0" smtClean="0">
                <a:latin typeface="Courier New" charset="0"/>
              </a:rPr>
              <a:t>      counter &lt;= 8’d0</a:t>
            </a:r>
          </a:p>
          <a:p>
            <a:r>
              <a:rPr lang="en-US" sz="1400" dirty="0" smtClean="0">
                <a:latin typeface="Courier New" charset="0"/>
              </a:rPr>
              <a:t>    </a:t>
            </a:r>
            <a:r>
              <a:rPr lang="en-US" sz="1400" b="1" dirty="0" smtClean="0">
                <a:latin typeface="Courier New" charset="0"/>
              </a:rPr>
              <a:t>else if </a:t>
            </a:r>
            <a:r>
              <a:rPr lang="en-US" sz="1400" dirty="0" smtClean="0">
                <a:latin typeface="Courier New" charset="0"/>
              </a:rPr>
              <a:t>(</a:t>
            </a:r>
            <a:r>
              <a:rPr lang="en-US" sz="1400" dirty="0" err="1" smtClean="0">
                <a:latin typeface="Courier New" charset="0"/>
              </a:rPr>
              <a:t>counter_enable</a:t>
            </a:r>
            <a:r>
              <a:rPr lang="en-US" sz="1400" dirty="0" smtClean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  counter &lt;= counter + 8’d1;</a:t>
            </a: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...</a:t>
            </a:r>
            <a:endParaRPr lang="en-US" sz="1400" dirty="0">
              <a:latin typeface="Courier New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620831" y="3122602"/>
            <a:ext cx="384583" cy="1116372"/>
          </a:xfrm>
          <a:custGeom>
            <a:avLst/>
            <a:gdLst>
              <a:gd name="connsiteX0" fmla="*/ 77228 w 378301"/>
              <a:gd name="connsiteY0" fmla="*/ 0 h 1329984"/>
              <a:gd name="connsiteX1" fmla="*/ 377559 w 378301"/>
              <a:gd name="connsiteY1" fmla="*/ 832313 h 1329984"/>
              <a:gd name="connsiteX2" fmla="*/ 0 w 378301"/>
              <a:gd name="connsiteY2" fmla="*/ 1329984 h 132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301" h="1329984">
                <a:moveTo>
                  <a:pt x="77228" y="0"/>
                </a:moveTo>
                <a:cubicBezTo>
                  <a:pt x="233829" y="305324"/>
                  <a:pt x="390430" y="610649"/>
                  <a:pt x="377559" y="832313"/>
                </a:cubicBezTo>
                <a:cubicBezTo>
                  <a:pt x="364688" y="1053977"/>
                  <a:pt x="0" y="1329984"/>
                  <a:pt x="0" y="1329984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5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rgbClr val="CC0000"/>
                </a:solidFill>
              </a:rPr>
              <a:t>point of confusion </a:t>
            </a:r>
            <a:r>
              <a:rPr lang="en-US" dirty="0" smtClean="0"/>
              <a:t>when using wires and </a:t>
            </a:r>
            <a:r>
              <a:rPr lang="en-US" dirty="0" err="1" smtClean="0"/>
              <a:t>regs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2400" dirty="0" smtClean="0"/>
              <a:t>Wires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1800" dirty="0" smtClean="0"/>
              <a:t>Can be connected to the inputs or outputs of their own module or any instantiated submodule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2400" dirty="0" smtClean="0"/>
              <a:t>Registers</a:t>
            </a:r>
            <a:r>
              <a:rPr lang="mr-IN" sz="2400" dirty="0" smtClean="0"/>
              <a:t>…</a:t>
            </a:r>
            <a:endParaRPr lang="en-US" sz="2400" dirty="0"/>
          </a:p>
          <a:p>
            <a:pPr lvl="1"/>
            <a:r>
              <a:rPr lang="en-US" sz="1800" dirty="0" smtClean="0"/>
              <a:t>Can be connected to the inputs of an instantiated submodule (that is, they can </a:t>
            </a:r>
            <a:r>
              <a:rPr lang="en-US" sz="1800" i="1" dirty="0" smtClean="0"/>
              <a:t>drive</a:t>
            </a:r>
            <a:r>
              <a:rPr lang="en-US" sz="1800" dirty="0" smtClean="0"/>
              <a:t> an input) </a:t>
            </a:r>
          </a:p>
          <a:p>
            <a:pPr lvl="1"/>
            <a:r>
              <a:rPr lang="en-US" sz="1800" dirty="0" smtClean="0"/>
              <a:t>Can be connected to the output of their own module</a:t>
            </a:r>
          </a:p>
          <a:p>
            <a:pPr lvl="1"/>
            <a:r>
              <a:rPr lang="en-US" sz="1800" dirty="0" smtClean="0"/>
              <a:t>Cannot be directly connected the output of an instantiated module (registers must be clocked with an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always@</a:t>
            </a:r>
            <a:r>
              <a:rPr lang="en-US" sz="1800" dirty="0" smtClean="0"/>
              <a:t> block)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1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16" y="5301651"/>
            <a:ext cx="1303675" cy="63445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78314"/>
              </p:ext>
            </p:extLst>
          </p:nvPr>
        </p:nvGraphicFramePr>
        <p:xfrm>
          <a:off x="302152" y="4177597"/>
          <a:ext cx="8166654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2218"/>
                <a:gridCol w="2722218"/>
                <a:gridCol w="2722218"/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Left-hand value </a:t>
                      </a:r>
                      <a:r>
                        <a:rPr lang="en-US" sz="1400" b="1" dirty="0" smtClean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must be a </a:t>
                      </a:r>
                      <a:r>
                        <a:rPr lang="en-US" sz="1400" b="1" dirty="0" smtClean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wire</a:t>
                      </a:r>
                      <a:r>
                        <a:rPr lang="en-US" sz="1400" b="0" baseline="0" dirty="0" smtClean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and only one assignment per wire.</a:t>
                      </a:r>
                    </a:p>
                  </a:txBody>
                  <a:tcPr marL="45720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1" dirty="0" smtClean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Always use blocking</a:t>
                      </a:r>
                      <a:r>
                        <a:rPr lang="en-US" sz="1400" b="1" baseline="0" dirty="0" smtClean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assignment (</a:t>
                      </a:r>
                      <a:r>
                        <a:rPr lang="en-US" sz="1400" b="1" baseline="0" dirty="0" smtClean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lang="en-US" sz="1400" b="1" baseline="0" dirty="0" smtClean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lang="en-US" sz="1400" b="1" baseline="0" dirty="0" smtClean="0">
                          <a:solidFill>
                            <a:srgbClr val="A7152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in assign statements.</a:t>
                      </a:r>
                    </a:p>
                  </a:txBody>
                  <a:tcPr marL="45720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Terms on</a:t>
                      </a:r>
                      <a:r>
                        <a:rPr lang="en-US" sz="14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the right-hand side can be </a:t>
                      </a:r>
                      <a:r>
                        <a:rPr lang="en-US" sz="1400" b="0" baseline="0" dirty="0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wire</a:t>
                      </a:r>
                      <a:r>
                        <a:rPr lang="en-US" sz="14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, </a:t>
                      </a:r>
                      <a:r>
                        <a:rPr lang="en-US" sz="1400" b="0" baseline="0" dirty="0" err="1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reg</a:t>
                      </a:r>
                      <a:r>
                        <a:rPr lang="en-US" sz="14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or literal </a:t>
                      </a:r>
                      <a:r>
                        <a:rPr lang="en-US" sz="1400" b="0" i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values</a:t>
                      </a:r>
                      <a:r>
                        <a:rPr lang="en-US" sz="1400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457200" marR="0" marT="0" marB="0">
                    <a:noFill/>
                  </a:tcPr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16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Combinatorial assignments </a:t>
            </a:r>
            <a:r>
              <a:rPr lang="en-US" dirty="0" smtClean="0"/>
              <a:t>in Verilog are modeled with an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assign</a:t>
            </a:r>
            <a:r>
              <a:rPr lang="en-US" dirty="0" smtClean="0"/>
              <a:t> statement: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0465" y="2678039"/>
            <a:ext cx="81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Courier"/>
                <a:cs typeface="Courier"/>
              </a:rPr>
              <a:t>assign</a:t>
            </a:r>
            <a:r>
              <a:rPr lang="en-US" sz="3600" dirty="0" smtClean="0">
                <a:latin typeface="Courier"/>
                <a:cs typeface="Courier"/>
              </a:rPr>
              <a:t> </a:t>
            </a:r>
            <a:r>
              <a:rPr lang="en-US" sz="3600" dirty="0" err="1" smtClean="0">
                <a:latin typeface="Courier"/>
                <a:cs typeface="Courier"/>
              </a:rPr>
              <a:t>wr_en</a:t>
            </a:r>
            <a:r>
              <a:rPr lang="en-US" sz="3600" dirty="0" smtClean="0">
                <a:latin typeface="Courier"/>
                <a:cs typeface="Courier"/>
              </a:rPr>
              <a:t> = </a:t>
            </a:r>
            <a:r>
              <a:rPr lang="en-US" sz="3600" dirty="0" err="1" smtClean="0">
                <a:latin typeface="Courier"/>
                <a:cs typeface="Courier"/>
              </a:rPr>
              <a:t>cs</a:t>
            </a:r>
            <a:r>
              <a:rPr lang="en-US" sz="3600" dirty="0" smtClean="0">
                <a:latin typeface="Courier"/>
                <a:cs typeface="Courier"/>
              </a:rPr>
              <a:t> &amp; ~</a:t>
            </a:r>
            <a:r>
              <a:rPr lang="en-US" sz="3600" dirty="0" err="1" smtClean="0">
                <a:latin typeface="Courier"/>
                <a:cs typeface="Courier"/>
              </a:rPr>
              <a:t>rnw</a:t>
            </a:r>
            <a:r>
              <a:rPr lang="en-US" sz="3600" dirty="0" smtClean="0">
                <a:latin typeface="Courier"/>
                <a:cs typeface="Courier"/>
              </a:rPr>
              <a:t>; 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12306" y="3426223"/>
            <a:ext cx="5274494" cy="210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/>
          </a:p>
        </p:txBody>
      </p:sp>
      <p:cxnSp>
        <p:nvCxnSpPr>
          <p:cNvPr id="24" name="Straight Connector 23"/>
          <p:cNvCxnSpPr>
            <a:stCxn id="34" idx="1"/>
            <a:endCxn id="25" idx="1"/>
          </p:cNvCxnSpPr>
          <p:nvPr/>
        </p:nvCxnSpPr>
        <p:spPr>
          <a:xfrm flipH="1">
            <a:off x="1843448" y="3425687"/>
            <a:ext cx="1884999" cy="5589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2" idx="1"/>
          </p:cNvCxnSpPr>
          <p:nvPr/>
        </p:nvCxnSpPr>
        <p:spPr>
          <a:xfrm>
            <a:off x="6620425" y="3425341"/>
            <a:ext cx="736120" cy="556769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3" idx="1"/>
            <a:endCxn id="27" idx="1"/>
          </p:cNvCxnSpPr>
          <p:nvPr/>
        </p:nvCxnSpPr>
        <p:spPr>
          <a:xfrm flipH="1">
            <a:off x="4582657" y="3425340"/>
            <a:ext cx="259034" cy="5580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 rot="5400000">
            <a:off x="1756938" y="2876105"/>
            <a:ext cx="192926" cy="241005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5400000">
            <a:off x="4496147" y="2874824"/>
            <a:ext cx="192926" cy="241005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/>
          <p:cNvSpPr/>
          <p:nvPr/>
        </p:nvSpPr>
        <p:spPr>
          <a:xfrm rot="5400000">
            <a:off x="7260082" y="2874824"/>
            <a:ext cx="192926" cy="241005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6512751" y="1971657"/>
            <a:ext cx="192926" cy="271444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 rot="16200000">
            <a:off x="4743018" y="3061396"/>
            <a:ext cx="192926" cy="53496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 rot="16200000">
            <a:off x="3625995" y="2604217"/>
            <a:ext cx="192926" cy="1450013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79825" y="5855605"/>
            <a:ext cx="361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No cycles allowed in assignments.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058431" y="5345314"/>
            <a:ext cx="3270068" cy="52322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assign</a:t>
            </a:r>
            <a:r>
              <a:rPr lang="en-US" sz="1400" dirty="0" smtClean="0">
                <a:latin typeface="Courier New" charset="0"/>
              </a:rPr>
              <a:t> a = b + c;</a:t>
            </a:r>
          </a:p>
          <a:p>
            <a:r>
              <a:rPr lang="en-US" sz="1400" b="1" dirty="0" smtClean="0">
                <a:latin typeface="Courier New" charset="0"/>
              </a:rPr>
              <a:t>assign</a:t>
            </a:r>
            <a:r>
              <a:rPr lang="en-US" sz="1400" dirty="0" smtClean="0">
                <a:latin typeface="Courier New" charset="0"/>
              </a:rPr>
              <a:t> b = a + d;</a:t>
            </a:r>
            <a:endParaRPr lang="en-US" sz="1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2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616106"/>
              </p:ext>
            </p:extLst>
          </p:nvPr>
        </p:nvGraphicFramePr>
        <p:xfrm>
          <a:off x="302152" y="4142763"/>
          <a:ext cx="8166654" cy="1706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2218"/>
                <a:gridCol w="2722218"/>
                <a:gridCol w="272221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always@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is used to model flip-flop assignments in Verilog.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 smtClea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This form (with a </a:t>
                      </a:r>
                      <a:r>
                        <a:rPr lang="en-US" sz="1400" baseline="0" dirty="0" err="1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posedge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 x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or </a:t>
                      </a:r>
                      <a:r>
                        <a:rPr lang="en-US" sz="1400" baseline="0" dirty="0" err="1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negedge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 y 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activation list) </a:t>
                      </a:r>
                      <a:r>
                        <a:rPr lang="en-US" sz="1400" b="1" baseline="0" dirty="0" smtClean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models D flip-flops with </a:t>
                      </a:r>
                      <a:r>
                        <a:rPr lang="en-US" sz="1400" b="1" baseline="0" dirty="0" err="1" smtClean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async</a:t>
                      </a:r>
                      <a:r>
                        <a:rPr lang="en-US" sz="1400" b="1" baseline="0" dirty="0" smtClean="0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 reset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45720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Indicates this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block “executes” whenever the </a:t>
                      </a:r>
                      <a:r>
                        <a:rPr lang="en-US" sz="1400" baseline="0" dirty="0" err="1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clk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signal transitions from a 0 to a 1.</a:t>
                      </a:r>
                    </a:p>
                    <a:p>
                      <a:pPr algn="ctr"/>
                      <a:endParaRPr lang="en-US" sz="1400" baseline="0" dirty="0" smtClea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algn="ctr"/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Used to specify the clock input to the flip-flop.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45720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Indicates this block 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“executes” whenever the </a:t>
                      </a:r>
                      <a:r>
                        <a:rPr lang="en-US" sz="1400" baseline="0" dirty="0" err="1" smtClean="0">
                          <a:solidFill>
                            <a:srgbClr val="000000"/>
                          </a:solidFill>
                          <a:latin typeface="Courier New"/>
                          <a:cs typeface="Courier New"/>
                        </a:rPr>
                        <a:t>rst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signal transitions from a 1 to 0.</a:t>
                      </a:r>
                    </a:p>
                    <a:p>
                      <a:pPr algn="ctr"/>
                      <a:endParaRPr lang="en-US" sz="1400" baseline="0" dirty="0" smtClean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algn="ctr"/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Used to specify the </a:t>
                      </a:r>
                      <a:r>
                        <a:rPr lang="en-US" sz="1400" baseline="0" dirty="0" err="1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async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reset for the flip-flop.</a:t>
                      </a:r>
                      <a:endParaRPr lang="en-US" sz="14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L="457200" marR="0" marT="0" marB="0">
                    <a:noFill/>
                  </a:tcPr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always@</a:t>
            </a:r>
            <a:r>
              <a:rPr lang="en-US" dirty="0"/>
              <a:t> </a:t>
            </a:r>
            <a:r>
              <a:rPr lang="en-US" dirty="0" smtClean="0"/>
              <a:t>statement is used to </a:t>
            </a:r>
            <a:r>
              <a:rPr lang="en-US" b="1" dirty="0" smtClean="0">
                <a:solidFill>
                  <a:srgbClr val="CC0000"/>
                </a:solidFill>
              </a:rPr>
              <a:t>model flip-flop assignments</a:t>
            </a:r>
            <a:r>
              <a:rPr lang="en-US" b="1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643205"/>
            <a:ext cx="822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latin typeface="Courier"/>
                <a:cs typeface="Courier"/>
              </a:rPr>
              <a:t>always</a:t>
            </a:r>
            <a:r>
              <a:rPr lang="en-US" sz="3000" dirty="0" smtClean="0">
                <a:latin typeface="Courier"/>
                <a:cs typeface="Courier"/>
              </a:rPr>
              <a:t>@(</a:t>
            </a:r>
            <a:r>
              <a:rPr lang="en-US" sz="3000" b="1" dirty="0" err="1" smtClean="0">
                <a:latin typeface="Courier"/>
                <a:cs typeface="Courier"/>
              </a:rPr>
              <a:t>posedge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clk</a:t>
            </a:r>
            <a:r>
              <a:rPr lang="en-US" sz="3000" dirty="0" smtClean="0">
                <a:latin typeface="Courier"/>
                <a:cs typeface="Courier"/>
              </a:rPr>
              <a:t> or </a:t>
            </a:r>
            <a:r>
              <a:rPr lang="en-US" sz="3000" b="1" dirty="0" err="1" smtClean="0">
                <a:latin typeface="Courier"/>
                <a:cs typeface="Courier"/>
              </a:rPr>
              <a:t>negedge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rst</a:t>
            </a:r>
            <a:r>
              <a:rPr lang="en-US" sz="3000" dirty="0" smtClean="0">
                <a:latin typeface="Courier"/>
                <a:cs typeface="Courier"/>
              </a:rPr>
              <a:t>)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12306" y="3391389"/>
            <a:ext cx="5274494" cy="2100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CC0000"/>
              </a:buClr>
              <a:buSzPct val="8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16200000">
            <a:off x="1255487" y="2516267"/>
            <a:ext cx="192926" cy="1555553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6200000">
            <a:off x="3551796" y="1995284"/>
            <a:ext cx="192926" cy="2597519"/>
          </a:xfrm>
          <a:prstGeom prst="leftBrac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6200000">
            <a:off x="6960962" y="1986904"/>
            <a:ext cx="192926" cy="2616043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5400000">
            <a:off x="1752246" y="2831793"/>
            <a:ext cx="192926" cy="241005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5400000">
            <a:off x="4521388" y="2831793"/>
            <a:ext cx="192926" cy="241005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/>
          <p:cNvSpPr/>
          <p:nvPr/>
        </p:nvSpPr>
        <p:spPr>
          <a:xfrm rot="5400000">
            <a:off x="7242279" y="2831793"/>
            <a:ext cx="192926" cy="241005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17" idx="1"/>
            <a:endCxn id="20" idx="1"/>
          </p:cNvCxnSpPr>
          <p:nvPr/>
        </p:nvCxnSpPr>
        <p:spPr>
          <a:xfrm>
            <a:off x="1358375" y="3390507"/>
            <a:ext cx="480381" cy="5498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1"/>
            <a:endCxn id="21" idx="1"/>
          </p:cNvCxnSpPr>
          <p:nvPr/>
        </p:nvCxnSpPr>
        <p:spPr>
          <a:xfrm>
            <a:off x="3648260" y="3390506"/>
            <a:ext cx="959638" cy="549854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1"/>
            <a:endCxn id="22" idx="1"/>
          </p:cNvCxnSpPr>
          <p:nvPr/>
        </p:nvCxnSpPr>
        <p:spPr>
          <a:xfrm>
            <a:off x="7068230" y="3391389"/>
            <a:ext cx="260559" cy="548971"/>
          </a:xfrm>
          <a:prstGeom prst="line">
            <a:avLst/>
          </a:prstGeom>
          <a:ln>
            <a:solidFill>
              <a:srgbClr val="7F7F7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36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While not strictly required, </a:t>
            </a:r>
            <a:r>
              <a:rPr lang="en-US" b="1" dirty="0" smtClean="0">
                <a:solidFill>
                  <a:srgbClr val="CC0000"/>
                </a:solidFill>
              </a:rPr>
              <a:t>some background </a:t>
            </a:r>
            <a:r>
              <a:rPr lang="en-US" dirty="0" smtClean="0"/>
              <a:t>will be helpful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endParaRPr lang="en-US" sz="1000" dirty="0" smtClean="0"/>
          </a:p>
          <a:p>
            <a:pPr>
              <a:buFont typeface="Wingdings" charset="2"/>
              <a:buChar char="ü"/>
            </a:pPr>
            <a:r>
              <a:rPr lang="en-US" sz="2000" b="1" dirty="0" smtClean="0"/>
              <a:t>You’re Boolean bitwise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400" dirty="0" smtClean="0"/>
              <a:t>You understand </a:t>
            </a:r>
            <a:r>
              <a:rPr lang="en-US" sz="1400" dirty="0"/>
              <a:t>truth </a:t>
            </a:r>
            <a:r>
              <a:rPr lang="en-US" sz="1400" dirty="0" smtClean="0"/>
              <a:t>tables, the behavior of logical operators (AND, OR, XOR, etc.), and bitwise expressions (i.e., </a:t>
            </a:r>
            <a:r>
              <a:rPr lang="en-US" sz="1400" dirty="0" smtClean="0">
                <a:latin typeface="Courier"/>
                <a:cs typeface="Courier"/>
              </a:rPr>
              <a:t>a &amp; ~b | c</a:t>
            </a:r>
            <a:r>
              <a:rPr lang="en-US" sz="1400" dirty="0" smtClean="0"/>
              <a:t>)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000" i="1" dirty="0" smtClean="0"/>
              <a:t> </a:t>
            </a:r>
            <a:endParaRPr lang="en-US" sz="1600" i="1" dirty="0" smtClean="0"/>
          </a:p>
          <a:p>
            <a:pPr>
              <a:buFont typeface="Wingdings" charset="2"/>
              <a:buChar char="ü"/>
            </a:pPr>
            <a:r>
              <a:rPr lang="en-US" sz="2000" b="1" dirty="0" smtClean="0"/>
              <a:t>You know number bases and SI units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400" dirty="0" smtClean="0"/>
              <a:t>Never heard of binary or hexadecimal? That might be a problem. </a:t>
            </a:r>
            <a:r>
              <a:rPr lang="en-US" sz="1400" dirty="0" err="1" smtClean="0"/>
              <a:t>Milli</a:t>
            </a:r>
            <a:r>
              <a:rPr lang="en-US" sz="1400" dirty="0" smtClean="0"/>
              <a:t>, micro, </a:t>
            </a:r>
            <a:r>
              <a:rPr lang="en-US" sz="1400" dirty="0" err="1" smtClean="0"/>
              <a:t>nano</a:t>
            </a:r>
            <a:r>
              <a:rPr lang="en-US" sz="1400" dirty="0" smtClean="0"/>
              <a:t>, </a:t>
            </a:r>
            <a:r>
              <a:rPr lang="en-US" sz="1400" dirty="0" err="1" smtClean="0"/>
              <a:t>pico</a:t>
            </a:r>
            <a:r>
              <a:rPr lang="en-US" sz="1400" dirty="0" smtClean="0"/>
              <a:t>, </a:t>
            </a:r>
            <a:r>
              <a:rPr lang="en-US" sz="1400" dirty="0" err="1" smtClean="0"/>
              <a:t>femto</a:t>
            </a:r>
            <a:r>
              <a:rPr lang="mr-IN" sz="1400" dirty="0" smtClean="0"/>
              <a:t>…</a:t>
            </a:r>
            <a:r>
              <a:rPr lang="en-US" sz="1400" dirty="0" smtClean="0"/>
              <a:t>?</a:t>
            </a:r>
            <a:br>
              <a:rPr lang="en-US" sz="1400" dirty="0" smtClean="0"/>
            </a:br>
            <a:r>
              <a:rPr lang="en-US" sz="1000" i="1" dirty="0" smtClean="0"/>
              <a:t> </a:t>
            </a:r>
            <a:endParaRPr lang="en-US" sz="1600" dirty="0" smtClean="0"/>
          </a:p>
          <a:p>
            <a:pPr>
              <a:buFont typeface="Wingdings" charset="2"/>
              <a:buChar char="ü"/>
            </a:pPr>
            <a:r>
              <a:rPr lang="en-US" sz="2000" b="1" dirty="0" smtClean="0"/>
              <a:t>You’ve had some </a:t>
            </a:r>
            <a:r>
              <a:rPr lang="en-US" sz="2000" b="1" dirty="0"/>
              <a:t>experience writing code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400" dirty="0" smtClean="0"/>
              <a:t>Ideally </a:t>
            </a:r>
            <a:r>
              <a:rPr lang="en-US" sz="1400" dirty="0"/>
              <a:t>in a C-like language (Java, </a:t>
            </a:r>
            <a:r>
              <a:rPr lang="en-US" sz="1400" dirty="0" smtClean="0"/>
              <a:t>JavaScript, </a:t>
            </a:r>
            <a:r>
              <a:rPr lang="en-US" sz="1400" dirty="0" err="1" smtClean="0"/>
              <a:t>ObjectiveC</a:t>
            </a:r>
            <a:r>
              <a:rPr lang="en-US" sz="1400" dirty="0" smtClean="0"/>
              <a:t>, Swift, Perl, etc</a:t>
            </a:r>
            <a:r>
              <a:rPr lang="en-US" sz="1400" dirty="0"/>
              <a:t>.</a:t>
            </a:r>
            <a:r>
              <a:rPr lang="en-US" sz="1400" dirty="0" smtClean="0"/>
              <a:t>)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000" i="1" dirty="0" smtClean="0"/>
              <a:t> </a:t>
            </a:r>
            <a:endParaRPr lang="en-US" sz="1800" i="1" dirty="0" smtClean="0"/>
          </a:p>
          <a:p>
            <a:pPr>
              <a:buFont typeface="Wingdings" charset="2"/>
              <a:buChar char="ü"/>
            </a:pPr>
            <a:r>
              <a:rPr lang="en-US" sz="2000" b="1" dirty="0" smtClean="0"/>
              <a:t>You’re comfortable with Linux (and a text editor)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1400" dirty="0" smtClean="0"/>
              <a:t>Windows (and to a lesser degree, </a:t>
            </a:r>
            <a:r>
              <a:rPr lang="en-US" sz="1400" dirty="0" err="1" smtClean="0"/>
              <a:t>macOS</a:t>
            </a:r>
            <a:r>
              <a:rPr lang="en-US" sz="1400" dirty="0" smtClean="0"/>
              <a:t>) will work, but lab instructions are targeted at Ubuntu</a:t>
            </a:r>
            <a:r>
              <a:rPr lang="en-US" sz="1400" i="1" dirty="0" smtClean="0"/>
              <a:t>.</a:t>
            </a:r>
            <a:endParaRPr lang="en-US" sz="1400" i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By convention, your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always@</a:t>
            </a:r>
            <a:r>
              <a:rPr lang="en-US" dirty="0" smtClean="0"/>
              <a:t> blocks should </a:t>
            </a:r>
            <a:r>
              <a:rPr lang="en-US" b="1" dirty="0" smtClean="0">
                <a:solidFill>
                  <a:srgbClr val="CC0000"/>
                </a:solidFill>
              </a:rPr>
              <a:t>follow this template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70729" y="2793487"/>
            <a:ext cx="54774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always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@(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posedge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clk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or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negedge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reset_)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(!reset_)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counter &lt;= 8’h00;   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(increment)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counter &lt;= counter + 8’d1;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else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// decrement case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counter &lt;= counter </a:t>
            </a:r>
            <a:r>
              <a:rPr lang="mr-IN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8’d1;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3258257" y="3706437"/>
            <a:ext cx="192926" cy="503698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258257" y="4258886"/>
            <a:ext cx="192926" cy="1046623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198" y="2793487"/>
            <a:ext cx="239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Body of an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always@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block should be an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-statement 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199" y="3481232"/>
            <a:ext cx="2402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First condition is reset; right-hand side is </a:t>
            </a:r>
            <a:r>
              <a:rPr lang="en-US" sz="1400" b="1" dirty="0" smtClean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constant</a:t>
            </a:r>
            <a:r>
              <a:rPr lang="en-US" sz="1400" dirty="0" smtClean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1400" b="1" dirty="0" smtClean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not gated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with other signals.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" y="4660943"/>
            <a:ext cx="2399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Subsequent conditions define “running” state (define as many as you like).</a:t>
            </a:r>
          </a:p>
        </p:txBody>
      </p:sp>
      <p:sp>
        <p:nvSpPr>
          <p:cNvPr id="13" name="Left Brace 12"/>
          <p:cNvSpPr/>
          <p:nvPr/>
        </p:nvSpPr>
        <p:spPr>
          <a:xfrm rot="10800000">
            <a:off x="2784719" y="2821489"/>
            <a:ext cx="192926" cy="503698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3258257" y="3380897"/>
            <a:ext cx="192926" cy="27351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3" idx="1"/>
            <a:endCxn id="14" idx="1"/>
          </p:cNvCxnSpPr>
          <p:nvPr/>
        </p:nvCxnSpPr>
        <p:spPr>
          <a:xfrm>
            <a:off x="2977645" y="3071258"/>
            <a:ext cx="280612" cy="4475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0800000">
            <a:off x="2784719" y="3546664"/>
            <a:ext cx="192926" cy="879966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0800000">
            <a:off x="2784719" y="4727678"/>
            <a:ext cx="192926" cy="887371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1"/>
            <a:endCxn id="8" idx="1"/>
          </p:cNvCxnSpPr>
          <p:nvPr/>
        </p:nvCxnSpPr>
        <p:spPr>
          <a:xfrm flipV="1">
            <a:off x="2977645" y="3960366"/>
            <a:ext cx="280612" cy="226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1"/>
            <a:endCxn id="9" idx="1"/>
          </p:cNvCxnSpPr>
          <p:nvPr/>
        </p:nvCxnSpPr>
        <p:spPr>
          <a:xfrm flipV="1">
            <a:off x="2977645" y="4786520"/>
            <a:ext cx="280612" cy="3811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5920" y="6051528"/>
            <a:ext cx="4899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Do not assign the same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from multiple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always@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blocks.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Clocks and resets are </a:t>
            </a:r>
            <a:r>
              <a:rPr lang="en-US" b="1" dirty="0" smtClean="0">
                <a:solidFill>
                  <a:srgbClr val="CC0000"/>
                </a:solidFill>
              </a:rPr>
              <a:t>special snowflakes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inside your chip. Don’t mess with ‘</a:t>
            </a:r>
            <a:r>
              <a:rPr lang="en-US" dirty="0" err="1" smtClean="0"/>
              <a:t>em</a:t>
            </a:r>
            <a:r>
              <a:rPr lang="en-US" dirty="0" smtClean="0"/>
              <a:t> (or Texas).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2400" b="1" dirty="0" smtClean="0"/>
              <a:t>Don’t gate the clock</a:t>
            </a:r>
          </a:p>
          <a:p>
            <a:pPr marL="0" indent="0">
              <a:buNone/>
            </a:pPr>
            <a:r>
              <a:rPr lang="en-US" sz="1400" dirty="0" smtClean="0"/>
              <a:t>The clock should not appear as a term in logical expressions </a:t>
            </a:r>
            <a:br>
              <a:rPr lang="en-US" sz="1400" dirty="0" smtClean="0"/>
            </a:br>
            <a:r>
              <a:rPr lang="en-US" sz="1400" dirty="0" smtClean="0"/>
              <a:t>(or really anywhere outside of a flip-flop’s sensitivity list).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2400" b="1" dirty="0" smtClean="0"/>
              <a:t>Clocks trigger flops</a:t>
            </a:r>
          </a:p>
          <a:p>
            <a:pPr marL="0" indent="0">
              <a:buNone/>
            </a:pPr>
            <a:r>
              <a:rPr lang="en-US" sz="1400" dirty="0" smtClean="0"/>
              <a:t>Only clock and reset belong in the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always@</a:t>
            </a:r>
            <a:r>
              <a:rPr lang="en-US" sz="1400" dirty="0" smtClean="0"/>
              <a:t> sensitivity list. </a:t>
            </a:r>
            <a:br>
              <a:rPr lang="en-US" sz="1400" dirty="0" smtClean="0"/>
            </a:br>
            <a:r>
              <a:rPr lang="en-US" sz="1400" dirty="0" smtClean="0"/>
              <a:t>Don</a:t>
            </a:r>
            <a:r>
              <a:rPr lang="mr-IN" sz="1400" dirty="0" smtClean="0"/>
              <a:t>’</a:t>
            </a:r>
            <a:r>
              <a:rPr lang="en-US" sz="1400" dirty="0" smtClean="0"/>
              <a:t>t use other signals! Use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if/else</a:t>
            </a:r>
            <a:r>
              <a:rPr lang="en-US" sz="1400" dirty="0" smtClean="0"/>
              <a:t> conditionals instead.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2400" b="1" dirty="0" smtClean="0"/>
              <a:t>Use constant reset values</a:t>
            </a:r>
          </a:p>
          <a:p>
            <a:pPr marL="0" indent="0">
              <a:buNone/>
            </a:pPr>
            <a:r>
              <a:rPr lang="en-US" sz="1400" dirty="0" smtClean="0"/>
              <a:t>The value assigned to a register in the reset condition should </a:t>
            </a:r>
            <a:br>
              <a:rPr lang="en-US" sz="1400" dirty="0" smtClean="0"/>
            </a:br>
            <a:r>
              <a:rPr lang="en-US" sz="1400" dirty="0" smtClean="0"/>
              <a:t>be an integer literal, not an expression.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416731" y="3013594"/>
            <a:ext cx="3270068" cy="30777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assign</a:t>
            </a:r>
            <a:r>
              <a:rPr lang="en-US" sz="1400" dirty="0" smtClean="0">
                <a:latin typeface="Courier New" charset="0"/>
              </a:rPr>
              <a:t> x =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solidFill>
                  <a:srgbClr val="CC0000"/>
                </a:solidFill>
                <a:latin typeface="Courier New" charset="0"/>
              </a:rPr>
              <a:t>|| y</a:t>
            </a:r>
            <a:r>
              <a:rPr lang="en-US" sz="1400" dirty="0" smtClean="0">
                <a:latin typeface="Courier New" charset="0"/>
              </a:rPr>
              <a:t>;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416731" y="4081414"/>
            <a:ext cx="3270068" cy="30777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always@</a:t>
            </a:r>
            <a:r>
              <a:rPr lang="en-US" sz="1400" dirty="0" smtClean="0">
                <a:latin typeface="Courier New" charset="0"/>
              </a:rPr>
              <a:t>(</a:t>
            </a:r>
            <a:r>
              <a:rPr lang="en-US" sz="1400" b="1" dirty="0" err="1" smtClean="0">
                <a:latin typeface="Courier New" charset="0"/>
              </a:rPr>
              <a:t>posedge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err="1" smtClean="0">
                <a:solidFill>
                  <a:srgbClr val="CC0000"/>
                </a:solidFill>
                <a:latin typeface="Courier New" charset="0"/>
              </a:rPr>
              <a:t>cntr_en</a:t>
            </a:r>
            <a:r>
              <a:rPr lang="en-US" sz="1400" dirty="0" smtClean="0">
                <a:latin typeface="Courier New" charset="0"/>
              </a:rPr>
              <a:t> ...) </a:t>
            </a:r>
            <a:endParaRPr lang="en-US" sz="1400" dirty="0">
              <a:latin typeface="Courier New" charset="0"/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8042429" y="2724910"/>
            <a:ext cx="854356" cy="854356"/>
          </a:xfrm>
          <a:prstGeom prst="noSmoking">
            <a:avLst>
              <a:gd name="adj" fmla="val 10408"/>
            </a:avLst>
          </a:prstGeom>
          <a:solidFill>
            <a:srgbClr val="A7152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8042429" y="3808124"/>
            <a:ext cx="854356" cy="854356"/>
          </a:xfrm>
          <a:prstGeom prst="noSmoking">
            <a:avLst>
              <a:gd name="adj" fmla="val 10408"/>
            </a:avLst>
          </a:prstGeom>
          <a:solidFill>
            <a:srgbClr val="A7152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414326" y="4822104"/>
            <a:ext cx="3270068" cy="1169551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always@</a:t>
            </a:r>
            <a:r>
              <a:rPr lang="en-US" sz="1400" dirty="0" smtClean="0">
                <a:latin typeface="Courier New" charset="0"/>
              </a:rPr>
              <a:t>(... </a:t>
            </a:r>
            <a:r>
              <a:rPr lang="en-US" sz="1400" b="1" dirty="0" smtClean="0">
                <a:latin typeface="Courier New" charset="0"/>
              </a:rPr>
              <a:t>or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err="1" smtClean="0">
                <a:latin typeface="Courier New" charset="0"/>
              </a:rPr>
              <a:t>negedge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rst</a:t>
            </a:r>
            <a:r>
              <a:rPr lang="en-US" sz="1400" dirty="0" smtClean="0">
                <a:latin typeface="Courier New" charset="0"/>
              </a:rPr>
              <a:t>_)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if</a:t>
            </a:r>
            <a:r>
              <a:rPr lang="en-US" sz="1400" dirty="0" smtClean="0">
                <a:latin typeface="Courier New" charset="0"/>
              </a:rPr>
              <a:t>(!reset_) 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x &lt;= </a:t>
            </a:r>
            <a:r>
              <a:rPr lang="en-US" sz="1400" b="1" dirty="0" smtClean="0">
                <a:solidFill>
                  <a:srgbClr val="CC0000"/>
                </a:solidFill>
                <a:latin typeface="Courier New" charset="0"/>
              </a:rPr>
              <a:t>y + z</a:t>
            </a:r>
            <a:r>
              <a:rPr lang="en-US" sz="1400" dirty="0" smtClean="0">
                <a:latin typeface="Courier New" charset="0"/>
              </a:rPr>
              <a:t>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else 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... </a:t>
            </a:r>
            <a:endParaRPr lang="en-US" sz="1400" dirty="0">
              <a:latin typeface="Courier New" charset="0"/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8042429" y="4965886"/>
            <a:ext cx="854356" cy="854356"/>
          </a:xfrm>
          <a:prstGeom prst="noSmoking">
            <a:avLst>
              <a:gd name="adj" fmla="val 10408"/>
            </a:avLst>
          </a:prstGeom>
          <a:solidFill>
            <a:srgbClr val="A7152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920" y="6051528"/>
            <a:ext cx="679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These represent bad practices and code smells, not formal language requirements.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What’s safe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to use in synthesizable Verilog?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dirty="0"/>
          </a:p>
          <a:p>
            <a:pPr>
              <a:buFont typeface="Wingdings" charset="2"/>
              <a:buChar char="ü"/>
            </a:pPr>
            <a:r>
              <a:rPr lang="en-US" sz="1800" dirty="0" smtClean="0">
                <a:latin typeface="Courier New"/>
                <a:cs typeface="Courier New"/>
              </a:rPr>
              <a:t>wire</a:t>
            </a:r>
            <a:r>
              <a:rPr lang="en-US" sz="1800" dirty="0" smtClean="0"/>
              <a:t> and </a:t>
            </a:r>
            <a:r>
              <a:rPr lang="en-US" sz="1800" dirty="0" err="1" smtClean="0">
                <a:latin typeface="Courier New"/>
                <a:cs typeface="Courier New"/>
              </a:rPr>
              <a:t>reg</a:t>
            </a:r>
            <a:r>
              <a:rPr lang="en-US" sz="1800" dirty="0" smtClean="0"/>
              <a:t> declarations</a:t>
            </a:r>
            <a:br>
              <a:rPr lang="en-US" sz="1800" dirty="0" smtClean="0"/>
            </a:br>
            <a:r>
              <a:rPr lang="en-US" sz="1000" dirty="0" smtClean="0"/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>
                <a:latin typeface="Courier New"/>
                <a:cs typeface="Courier New"/>
              </a:rPr>
              <a:t>assign</a:t>
            </a:r>
            <a:r>
              <a:rPr lang="en-US" sz="1800" dirty="0" smtClean="0"/>
              <a:t> statements (for combinatorial logic)</a:t>
            </a:r>
            <a:br>
              <a:rPr lang="en-US" sz="1800" dirty="0" smtClean="0"/>
            </a:br>
            <a:r>
              <a:rPr lang="en-US" sz="1000" dirty="0" smtClean="0"/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>
                <a:latin typeface="Courier New"/>
                <a:cs typeface="Courier New"/>
              </a:rPr>
              <a:t>always@</a:t>
            </a:r>
            <a:r>
              <a:rPr lang="en-US" sz="1800" dirty="0" smtClean="0"/>
              <a:t> blocks (triggered by </a:t>
            </a:r>
            <a:r>
              <a:rPr lang="en-US" sz="1800" dirty="0" err="1" smtClean="0">
                <a:latin typeface="Courier New"/>
                <a:cs typeface="Courier New"/>
              </a:rPr>
              <a:t>posedge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clk</a:t>
            </a:r>
            <a:r>
              <a:rPr lang="en-US" sz="1800" dirty="0" smtClean="0">
                <a:latin typeface="Courier New"/>
                <a:cs typeface="Courier New"/>
              </a:rPr>
              <a:t> or </a:t>
            </a:r>
            <a:r>
              <a:rPr lang="en-US" sz="1800" dirty="0" err="1" smtClean="0">
                <a:latin typeface="Courier New"/>
                <a:cs typeface="Courier New"/>
              </a:rPr>
              <a:t>negedge</a:t>
            </a:r>
            <a:r>
              <a:rPr lang="en-US" sz="1800" dirty="0" smtClean="0">
                <a:latin typeface="Courier New"/>
                <a:cs typeface="Courier New"/>
              </a:rPr>
              <a:t> reset_</a:t>
            </a:r>
            <a:r>
              <a:rPr lang="en-US" sz="1800" dirty="0" smtClean="0"/>
              <a:t>) to model flip-flops</a:t>
            </a:r>
            <a:br>
              <a:rPr lang="en-US" sz="1800" dirty="0" smtClean="0"/>
            </a:br>
            <a:r>
              <a:rPr lang="en-US" sz="1000" dirty="0" smtClean="0"/>
              <a:t> </a:t>
            </a:r>
            <a:endParaRPr lang="en-US" sz="1000" dirty="0" smtClean="0">
              <a:latin typeface="Courier New"/>
              <a:cs typeface="Courier New"/>
            </a:endParaRPr>
          </a:p>
          <a:p>
            <a:pPr>
              <a:buFont typeface="Wingdings" charset="2"/>
              <a:buChar char="ü"/>
            </a:pPr>
            <a:r>
              <a:rPr lang="en-US" sz="1800" dirty="0" smtClean="0"/>
              <a:t>Logical, bitwise and arithmetic expressions (division not allowed; multiply should be used with caution)</a:t>
            </a:r>
            <a:br>
              <a:rPr lang="en-US" sz="1800" dirty="0" smtClean="0"/>
            </a:br>
            <a:r>
              <a:rPr lang="en-US" sz="1000" dirty="0" smtClean="0"/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>
                <a:latin typeface="Courier New"/>
                <a:cs typeface="Courier New"/>
              </a:rPr>
              <a:t>if</a:t>
            </a:r>
            <a:r>
              <a:rPr lang="en-US" sz="1800" dirty="0" smtClean="0"/>
              <a:t> and </a:t>
            </a:r>
            <a:r>
              <a:rPr lang="en-US" sz="1800" dirty="0" smtClean="0">
                <a:latin typeface="Courier New"/>
                <a:cs typeface="Courier New"/>
              </a:rPr>
              <a:t>case</a:t>
            </a:r>
            <a:r>
              <a:rPr lang="en-US" sz="1800" dirty="0" smtClean="0"/>
              <a:t> (switch) conditional constructs. Ternary conditional expression ( </a:t>
            </a:r>
            <a:r>
              <a:rPr lang="en-US" sz="1800" dirty="0" smtClean="0">
                <a:latin typeface="Courier New"/>
                <a:cs typeface="Courier New"/>
              </a:rPr>
              <a:t>?:</a:t>
            </a:r>
            <a:r>
              <a:rPr lang="en-US" sz="1800" dirty="0" smtClean="0"/>
              <a:t> ) is your friend.</a:t>
            </a:r>
            <a:br>
              <a:rPr lang="en-US" sz="1800" dirty="0" smtClean="0"/>
            </a:br>
            <a:r>
              <a:rPr lang="en-US" sz="1000" dirty="0" smtClean="0"/>
              <a:t> </a:t>
            </a:r>
          </a:p>
          <a:p>
            <a:pPr>
              <a:buFont typeface="Wingdings" charset="2"/>
              <a:buChar char="ü"/>
            </a:pPr>
            <a:r>
              <a:rPr lang="en-US" sz="1800" dirty="0" smtClean="0"/>
              <a:t>Instantiation of other modules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5920" y="6051528"/>
            <a:ext cx="6768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Not an exhaustive list (but representative of the most common language elements).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CC0000"/>
                </a:solidFill>
              </a:rPr>
              <a:t>A quick peek </a:t>
            </a:r>
            <a:r>
              <a:rPr lang="en-US" dirty="0" smtClean="0"/>
              <a:t>at simulating circuit designs.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A Verilog </a:t>
            </a:r>
            <a:r>
              <a:rPr lang="en-US" dirty="0" err="1" smtClean="0"/>
              <a:t>testbench</a:t>
            </a:r>
            <a:r>
              <a:rPr lang="en-US" dirty="0" smtClean="0"/>
              <a:t> is used to </a:t>
            </a:r>
            <a:r>
              <a:rPr lang="en-US" b="1" dirty="0" smtClean="0">
                <a:solidFill>
                  <a:srgbClr val="CC0000"/>
                </a:solidFill>
              </a:rPr>
              <a:t>simulate a circuit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000" dirty="0" smtClean="0"/>
              <a:t>A </a:t>
            </a:r>
            <a:r>
              <a:rPr lang="en-US" sz="2000" i="1" dirty="0" err="1" smtClean="0"/>
              <a:t>testbench</a:t>
            </a:r>
            <a:r>
              <a:rPr lang="en-US" sz="2000" dirty="0" smtClean="0"/>
              <a:t> provides stimulus (input) to a circuit under test, generates waveform output and verifies correctness:</a:t>
            </a:r>
          </a:p>
          <a:p>
            <a:pPr marL="0" indent="0">
              <a:buNone/>
            </a:pPr>
            <a:r>
              <a:rPr lang="en-US" sz="1000" dirty="0"/>
              <a:t> </a:t>
            </a:r>
          </a:p>
          <a:p>
            <a:r>
              <a:rPr lang="en-US" sz="1800" dirty="0" smtClean="0"/>
              <a:t>Can be written to verify correctness of a single module (like a unit test) or an entire design hierarchy (like an integration test)</a:t>
            </a:r>
            <a:br>
              <a:rPr lang="en-US" sz="1800" dirty="0" smtClean="0"/>
            </a:br>
            <a:r>
              <a:rPr lang="en-US" sz="1000" dirty="0" smtClean="0"/>
              <a:t> </a:t>
            </a:r>
          </a:p>
          <a:p>
            <a:r>
              <a:rPr lang="en-US" sz="1800" dirty="0" smtClean="0"/>
              <a:t>Generates input signals like clock and reset</a:t>
            </a:r>
            <a:br>
              <a:rPr lang="en-US" sz="1800" dirty="0" smtClean="0"/>
            </a:br>
            <a:r>
              <a:rPr lang="en-US" sz="1000" dirty="0" smtClean="0"/>
              <a:t> </a:t>
            </a:r>
          </a:p>
          <a:p>
            <a:r>
              <a:rPr lang="en-US" sz="1800" dirty="0" err="1" smtClean="0"/>
              <a:t>Testbenches</a:t>
            </a:r>
            <a:r>
              <a:rPr lang="en-US" sz="1800" dirty="0" smtClean="0"/>
              <a:t> are not intended to be synthesized into silicon so they’re free to use the full Verilog syntax, including:</a:t>
            </a:r>
            <a:br>
              <a:rPr lang="en-US" sz="1800" dirty="0" smtClean="0"/>
            </a:br>
            <a:r>
              <a:rPr lang="en-US" sz="500" dirty="0" smtClean="0"/>
              <a:t> </a:t>
            </a:r>
            <a:endParaRPr lang="en-US" sz="1050" dirty="0" smtClean="0"/>
          </a:p>
          <a:p>
            <a:pPr lvl="1">
              <a:buFont typeface="Wingdings" charset="2"/>
              <a:buChar char="ü"/>
            </a:pPr>
            <a:r>
              <a:rPr lang="en-US" sz="1600" dirty="0" smtClean="0"/>
              <a:t>Timing and delay statements</a:t>
            </a:r>
          </a:p>
          <a:p>
            <a:pPr lvl="1">
              <a:buFont typeface="Wingdings" charset="2"/>
              <a:buChar char="ü"/>
            </a:pPr>
            <a:r>
              <a:rPr lang="en-US" sz="1600" dirty="0" smtClean="0"/>
              <a:t>System tasks</a:t>
            </a:r>
          </a:p>
          <a:p>
            <a:pPr lvl="1">
              <a:buFont typeface="Wingdings" charset="2"/>
              <a:buChar char="ü"/>
            </a:pPr>
            <a:r>
              <a:rPr lang="en-US" sz="1600" dirty="0" smtClean="0"/>
              <a:t>Procedural language constructs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00268" y="5236799"/>
            <a:ext cx="3486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CC0000"/>
                </a:solidFill>
              </a:rPr>
              <a:t>Subsequent slides introduce syntax that</a:t>
            </a:r>
            <a:br>
              <a:rPr lang="en-US" sz="1600" dirty="0" smtClean="0">
                <a:solidFill>
                  <a:srgbClr val="CC0000"/>
                </a:solidFill>
              </a:rPr>
            </a:br>
            <a:r>
              <a:rPr lang="en-US" sz="1600" dirty="0" smtClean="0">
                <a:solidFill>
                  <a:srgbClr val="CC0000"/>
                </a:solidFill>
              </a:rPr>
              <a:t>can be used only in </a:t>
            </a:r>
            <a:r>
              <a:rPr lang="en-US" sz="1600" dirty="0" err="1" smtClean="0">
                <a:solidFill>
                  <a:srgbClr val="CC0000"/>
                </a:solidFill>
              </a:rPr>
              <a:t>testbenches</a:t>
            </a:r>
            <a:r>
              <a:rPr lang="en-US" sz="1600" dirty="0" smtClean="0">
                <a:solidFill>
                  <a:srgbClr val="CC0000"/>
                </a:solidFill>
              </a:rPr>
              <a:t>.</a:t>
            </a:r>
            <a:endParaRPr lang="en-US" sz="16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06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62979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testbench</a:t>
            </a:r>
            <a:r>
              <a:rPr lang="en-US" sz="1400" dirty="0">
                <a:latin typeface="Courier New" charset="0"/>
              </a:rPr>
              <a:t> 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wire</a:t>
            </a:r>
            <a:r>
              <a:rPr lang="en-US" sz="1400" dirty="0">
                <a:latin typeface="Courier New" charset="0"/>
              </a:rPr>
              <a:t> [7:0] 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dirty="0" err="1">
                <a:latin typeface="Courier New" charset="0"/>
              </a:rPr>
              <a:t>knightrider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uut</a:t>
            </a:r>
            <a:r>
              <a:rPr lang="en-US" sz="1400" dirty="0">
                <a:latin typeface="Courier New" charset="0"/>
              </a:rPr>
              <a:t> (</a:t>
            </a:r>
          </a:p>
          <a:p>
            <a:r>
              <a:rPr lang="en-US" sz="1400" dirty="0">
                <a:latin typeface="Courier New" charset="0"/>
              </a:rPr>
              <a:t>    .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), .reset_(reset), .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 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latin typeface="Courier New" charset="0"/>
              </a:rPr>
              <a:t>begin</a:t>
            </a:r>
          </a:p>
          <a:p>
            <a:r>
              <a:rPr lang="en-US" sz="1400" dirty="0">
                <a:latin typeface="Courier New" charset="0"/>
              </a:rPr>
              <a:t>	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dumpfile</a:t>
            </a:r>
            <a:r>
              <a:rPr lang="en-US" sz="1400" dirty="0">
                <a:latin typeface="Courier New" charset="0"/>
              </a:rPr>
              <a:t>("</a:t>
            </a:r>
            <a:r>
              <a:rPr lang="en-US" sz="1400" dirty="0" err="1">
                <a:latin typeface="Courier New" charset="0"/>
              </a:rPr>
              <a:t>waveform.vcd</a:t>
            </a:r>
            <a:r>
              <a:rPr lang="en-US" sz="1400" dirty="0">
                <a:latin typeface="Courier New" charset="0"/>
              </a:rPr>
              <a:t>"); 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dumpvars</a:t>
            </a:r>
            <a:r>
              <a:rPr lang="en-US" sz="1400" dirty="0">
                <a:latin typeface="Courier New" charset="0"/>
              </a:rPr>
              <a:t>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1’b0;</a:t>
            </a:r>
          </a:p>
          <a:p>
            <a:r>
              <a:rPr lang="en-US" sz="1400" dirty="0">
                <a:latin typeface="Courier New" charset="0"/>
              </a:rPr>
              <a:t>    reset_ &lt;= 1’b0;</a:t>
            </a:r>
          </a:p>
          <a:p>
            <a:r>
              <a:rPr lang="en-US" sz="1400" dirty="0">
                <a:latin typeface="Courier New" charset="0"/>
              </a:rPr>
              <a:t>    #100;</a:t>
            </a:r>
          </a:p>
          <a:p>
            <a:r>
              <a:rPr lang="en-US" sz="1400" dirty="0">
                <a:latin typeface="Courier New" charset="0"/>
              </a:rPr>
              <a:t>    reset_ &lt;= 1’b1;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 forever begin</a:t>
            </a:r>
          </a:p>
          <a:p>
            <a:r>
              <a:rPr lang="en-US" sz="1400" dirty="0">
                <a:latin typeface="Courier New" charset="0"/>
              </a:rPr>
              <a:t>    #31.25;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~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 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  <a:r>
              <a:rPr lang="en-US" sz="1400" dirty="0">
                <a:latin typeface="Courier New" charset="0"/>
              </a:rPr>
              <a:t/>
            </a:r>
            <a:br>
              <a:rPr lang="en-US" sz="1400" dirty="0">
                <a:latin typeface="Courier New" charset="0"/>
              </a:rPr>
            </a:br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2625271"/>
            <a:ext cx="2655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A Quick Look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This </a:t>
            </a:r>
            <a:r>
              <a:rPr lang="en-US" sz="1600" dirty="0" err="1" smtClean="0">
                <a:latin typeface="Arial"/>
                <a:cs typeface="Arial"/>
              </a:rPr>
              <a:t>testbench</a:t>
            </a:r>
            <a:r>
              <a:rPr lang="en-US" sz="1600" dirty="0" smtClean="0">
                <a:latin typeface="Arial"/>
                <a:cs typeface="Arial"/>
              </a:rPr>
              <a:t> generates clock and reset inputs to our Knight Rider circuit under test and produces waveform output (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waveform.vcd</a:t>
            </a:r>
            <a:r>
              <a:rPr lang="en-US" sz="1600" dirty="0" smtClean="0">
                <a:latin typeface="Arial"/>
                <a:cs typeface="Arial"/>
              </a:rPr>
              <a:t>)</a:t>
            </a:r>
          </a:p>
        </p:txBody>
      </p:sp>
      <p:sp>
        <p:nvSpPr>
          <p:cNvPr id="8" name="Left Brace 7"/>
          <p:cNvSpPr/>
          <p:nvPr/>
        </p:nvSpPr>
        <p:spPr>
          <a:xfrm>
            <a:off x="3187309" y="1052286"/>
            <a:ext cx="192926" cy="5079382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2688073"/>
            <a:ext cx="192926" cy="1959793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8" idx="1"/>
          </p:cNvCxnSpPr>
          <p:nvPr/>
        </p:nvCxnSpPr>
        <p:spPr>
          <a:xfrm flipV="1">
            <a:off x="2944438" y="3612955"/>
            <a:ext cx="242871" cy="4692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2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62979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testbench</a:t>
            </a:r>
            <a:r>
              <a:rPr lang="en-US" sz="1400" dirty="0">
                <a:latin typeface="Courier New" charset="0"/>
              </a:rPr>
              <a:t> 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wire</a:t>
            </a:r>
            <a:r>
              <a:rPr lang="en-US" sz="1400" dirty="0">
                <a:latin typeface="Courier New" charset="0"/>
              </a:rPr>
              <a:t> [7:0] 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dirty="0" err="1">
                <a:latin typeface="Courier New" charset="0"/>
              </a:rPr>
              <a:t>knightrider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uut</a:t>
            </a:r>
            <a:r>
              <a:rPr lang="en-US" sz="1400" dirty="0">
                <a:latin typeface="Courier New" charset="0"/>
              </a:rPr>
              <a:t> (</a:t>
            </a:r>
          </a:p>
          <a:p>
            <a:r>
              <a:rPr lang="en-US" sz="1400" dirty="0">
                <a:latin typeface="Courier New" charset="0"/>
              </a:rPr>
              <a:t>    .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), .reset_(reset), .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 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latin typeface="Courier New" charset="0"/>
              </a:rPr>
              <a:t>begin</a:t>
            </a:r>
          </a:p>
          <a:p>
            <a:r>
              <a:rPr lang="en-US" sz="1400" dirty="0">
                <a:latin typeface="Courier New" charset="0"/>
              </a:rPr>
              <a:t>	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dumpfile</a:t>
            </a:r>
            <a:r>
              <a:rPr lang="en-US" sz="1400" dirty="0">
                <a:latin typeface="Courier New" charset="0"/>
              </a:rPr>
              <a:t>("</a:t>
            </a:r>
            <a:r>
              <a:rPr lang="en-US" sz="1400" dirty="0" err="1">
                <a:latin typeface="Courier New" charset="0"/>
              </a:rPr>
              <a:t>waveform.vcd</a:t>
            </a:r>
            <a:r>
              <a:rPr lang="en-US" sz="1400" dirty="0">
                <a:latin typeface="Courier New" charset="0"/>
              </a:rPr>
              <a:t>"); 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dumpvars</a:t>
            </a:r>
            <a:r>
              <a:rPr lang="en-US" sz="1400" dirty="0">
                <a:latin typeface="Courier New" charset="0"/>
              </a:rPr>
              <a:t>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1’b0;</a:t>
            </a:r>
          </a:p>
          <a:p>
            <a:r>
              <a:rPr lang="en-US" sz="1400" dirty="0">
                <a:latin typeface="Courier New" charset="0"/>
              </a:rPr>
              <a:t>    reset_ &lt;= 1’b0;</a:t>
            </a:r>
          </a:p>
          <a:p>
            <a:r>
              <a:rPr lang="en-US" sz="1400" dirty="0">
                <a:latin typeface="Courier New" charset="0"/>
              </a:rPr>
              <a:t>    #100;</a:t>
            </a:r>
          </a:p>
          <a:p>
            <a:r>
              <a:rPr lang="en-US" sz="1400" dirty="0">
                <a:latin typeface="Courier New" charset="0"/>
              </a:rPr>
              <a:t>    reset_ &lt;= 1’b1;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 forever begin</a:t>
            </a:r>
          </a:p>
          <a:p>
            <a:r>
              <a:rPr lang="en-US" sz="1400" dirty="0">
                <a:latin typeface="Courier New" charset="0"/>
              </a:rPr>
              <a:t>    #31.25;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~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 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  <a:r>
              <a:rPr lang="en-US" sz="1400" dirty="0">
                <a:latin typeface="Courier New" charset="0"/>
              </a:rPr>
              <a:t/>
            </a:r>
            <a:br>
              <a:rPr lang="en-US" sz="1400" dirty="0">
                <a:latin typeface="Courier New" charset="0"/>
              </a:rPr>
            </a:br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982595"/>
            <a:ext cx="2655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Module Definition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Note that our </a:t>
            </a:r>
            <a:r>
              <a:rPr lang="en-US" sz="1600" dirty="0" err="1" smtClean="0">
                <a:latin typeface="Arial"/>
                <a:cs typeface="Arial"/>
              </a:rPr>
              <a:t>testbench</a:t>
            </a:r>
            <a:r>
              <a:rPr lang="en-US" sz="1600" dirty="0" smtClean="0">
                <a:latin typeface="Arial"/>
                <a:cs typeface="Arial"/>
              </a:rPr>
              <a:t> module defines no inputs or outputs.</a:t>
            </a:r>
          </a:p>
        </p:txBody>
      </p:sp>
      <p:sp>
        <p:nvSpPr>
          <p:cNvPr id="8" name="Left Brace 7"/>
          <p:cNvSpPr/>
          <p:nvPr/>
        </p:nvSpPr>
        <p:spPr>
          <a:xfrm>
            <a:off x="3187309" y="1052287"/>
            <a:ext cx="192926" cy="258354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1029213"/>
            <a:ext cx="192926" cy="1227184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8" idx="1"/>
          </p:cNvCxnSpPr>
          <p:nvPr/>
        </p:nvCxnSpPr>
        <p:spPr>
          <a:xfrm flipV="1">
            <a:off x="2944438" y="1182531"/>
            <a:ext cx="242871" cy="4552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8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62979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testbench</a:t>
            </a:r>
            <a:r>
              <a:rPr lang="en-US" sz="1400" dirty="0">
                <a:latin typeface="Courier New" charset="0"/>
              </a:rPr>
              <a:t> 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wire</a:t>
            </a:r>
            <a:r>
              <a:rPr lang="en-US" sz="1400" dirty="0">
                <a:latin typeface="Courier New" charset="0"/>
              </a:rPr>
              <a:t> [7:0] 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dirty="0" err="1">
                <a:latin typeface="Courier New" charset="0"/>
              </a:rPr>
              <a:t>knightrider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uut</a:t>
            </a:r>
            <a:r>
              <a:rPr lang="en-US" sz="1400" dirty="0">
                <a:latin typeface="Courier New" charset="0"/>
              </a:rPr>
              <a:t> (</a:t>
            </a:r>
          </a:p>
          <a:p>
            <a:r>
              <a:rPr lang="en-US" sz="1400" dirty="0">
                <a:latin typeface="Courier New" charset="0"/>
              </a:rPr>
              <a:t>    .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), .reset_(reset), .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 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latin typeface="Courier New" charset="0"/>
              </a:rPr>
              <a:t>begin</a:t>
            </a:r>
          </a:p>
          <a:p>
            <a:r>
              <a:rPr lang="en-US" sz="1400" dirty="0">
                <a:latin typeface="Courier New" charset="0"/>
              </a:rPr>
              <a:t>	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dumpfile</a:t>
            </a:r>
            <a:r>
              <a:rPr lang="en-US" sz="1400" dirty="0">
                <a:latin typeface="Courier New" charset="0"/>
              </a:rPr>
              <a:t>("</a:t>
            </a:r>
            <a:r>
              <a:rPr lang="en-US" sz="1400" dirty="0" err="1">
                <a:latin typeface="Courier New" charset="0"/>
              </a:rPr>
              <a:t>waveform.vcd</a:t>
            </a:r>
            <a:r>
              <a:rPr lang="en-US" sz="1400" dirty="0">
                <a:latin typeface="Courier New" charset="0"/>
              </a:rPr>
              <a:t>"); 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dumpvars</a:t>
            </a:r>
            <a:r>
              <a:rPr lang="en-US" sz="1400" dirty="0">
                <a:latin typeface="Courier New" charset="0"/>
              </a:rPr>
              <a:t>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1’b0;</a:t>
            </a:r>
          </a:p>
          <a:p>
            <a:r>
              <a:rPr lang="en-US" sz="1400" dirty="0">
                <a:latin typeface="Courier New" charset="0"/>
              </a:rPr>
              <a:t>    reset_ &lt;= 1’b0;</a:t>
            </a:r>
          </a:p>
          <a:p>
            <a:r>
              <a:rPr lang="en-US" sz="1400" dirty="0">
                <a:latin typeface="Courier New" charset="0"/>
              </a:rPr>
              <a:t>    #100;</a:t>
            </a:r>
          </a:p>
          <a:p>
            <a:r>
              <a:rPr lang="en-US" sz="1400" dirty="0">
                <a:latin typeface="Courier New" charset="0"/>
              </a:rPr>
              <a:t>    reset_ &lt;= 1’b1;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 forever begin</a:t>
            </a:r>
          </a:p>
          <a:p>
            <a:r>
              <a:rPr lang="en-US" sz="1400" dirty="0">
                <a:latin typeface="Courier New" charset="0"/>
              </a:rPr>
              <a:t>    #31.25;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~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 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  <a:r>
              <a:rPr lang="en-US" sz="1400" dirty="0">
                <a:latin typeface="Courier New" charset="0"/>
              </a:rPr>
              <a:t/>
            </a:r>
            <a:br>
              <a:rPr lang="en-US" sz="1400" dirty="0">
                <a:latin typeface="Courier New" charset="0"/>
              </a:rPr>
            </a:br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1460023"/>
            <a:ext cx="2655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Variable Declarations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Notice how inputs to the unit under test are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sz="1600" dirty="0" smtClean="0">
                <a:latin typeface="Arial"/>
                <a:cs typeface="Arial"/>
              </a:rPr>
              <a:t>; outputs are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wire</a:t>
            </a:r>
            <a:r>
              <a:rPr lang="en-US" sz="1600" dirty="0" smtClean="0">
                <a:latin typeface="Arial"/>
                <a:cs typeface="Arial"/>
              </a:rPr>
              <a:t>.</a:t>
            </a:r>
          </a:p>
        </p:txBody>
      </p:sp>
      <p:sp>
        <p:nvSpPr>
          <p:cNvPr id="8" name="Left Brace 7"/>
          <p:cNvSpPr/>
          <p:nvPr/>
        </p:nvSpPr>
        <p:spPr>
          <a:xfrm>
            <a:off x="3187309" y="1489255"/>
            <a:ext cx="192926" cy="605552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1539009"/>
            <a:ext cx="192926" cy="1227184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8" idx="1"/>
          </p:cNvCxnSpPr>
          <p:nvPr/>
        </p:nvCxnSpPr>
        <p:spPr>
          <a:xfrm flipV="1">
            <a:off x="2944438" y="1794532"/>
            <a:ext cx="242871" cy="3530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43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62979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testbench</a:t>
            </a:r>
            <a:r>
              <a:rPr lang="en-US" sz="1400" dirty="0">
                <a:latin typeface="Courier New" charset="0"/>
              </a:rPr>
              <a:t> 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wire</a:t>
            </a:r>
            <a:r>
              <a:rPr lang="en-US" sz="1400" dirty="0">
                <a:latin typeface="Courier New" charset="0"/>
              </a:rPr>
              <a:t> [7:0] 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dirty="0" err="1">
                <a:latin typeface="Courier New" charset="0"/>
              </a:rPr>
              <a:t>knightrider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uut</a:t>
            </a:r>
            <a:r>
              <a:rPr lang="en-US" sz="1400" dirty="0">
                <a:latin typeface="Courier New" charset="0"/>
              </a:rPr>
              <a:t> (</a:t>
            </a:r>
          </a:p>
          <a:p>
            <a:r>
              <a:rPr lang="en-US" sz="1400" dirty="0">
                <a:latin typeface="Courier New" charset="0"/>
              </a:rPr>
              <a:t>    .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), .reset_(reset), .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 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latin typeface="Courier New" charset="0"/>
              </a:rPr>
              <a:t>begin</a:t>
            </a:r>
          </a:p>
          <a:p>
            <a:r>
              <a:rPr lang="en-US" sz="1400" dirty="0">
                <a:latin typeface="Courier New" charset="0"/>
              </a:rPr>
              <a:t>	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dumpfile</a:t>
            </a:r>
            <a:r>
              <a:rPr lang="en-US" sz="1400" dirty="0">
                <a:latin typeface="Courier New" charset="0"/>
              </a:rPr>
              <a:t>("</a:t>
            </a:r>
            <a:r>
              <a:rPr lang="en-US" sz="1400" dirty="0" err="1">
                <a:latin typeface="Courier New" charset="0"/>
              </a:rPr>
              <a:t>waveform.vcd</a:t>
            </a:r>
            <a:r>
              <a:rPr lang="en-US" sz="1400" dirty="0">
                <a:latin typeface="Courier New" charset="0"/>
              </a:rPr>
              <a:t>"); 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dumpvars</a:t>
            </a:r>
            <a:r>
              <a:rPr lang="en-US" sz="1400" dirty="0">
                <a:latin typeface="Courier New" charset="0"/>
              </a:rPr>
              <a:t>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1’b0;</a:t>
            </a:r>
          </a:p>
          <a:p>
            <a:r>
              <a:rPr lang="en-US" sz="1400" dirty="0">
                <a:latin typeface="Courier New" charset="0"/>
              </a:rPr>
              <a:t>    reset_ &lt;= 1’b0;</a:t>
            </a:r>
          </a:p>
          <a:p>
            <a:r>
              <a:rPr lang="en-US" sz="1400" dirty="0">
                <a:latin typeface="Courier New" charset="0"/>
              </a:rPr>
              <a:t>    #100;</a:t>
            </a:r>
          </a:p>
          <a:p>
            <a:r>
              <a:rPr lang="en-US" sz="1400" dirty="0">
                <a:latin typeface="Courier New" charset="0"/>
              </a:rPr>
              <a:t>    reset_ &lt;= 1’b1;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 forever begin</a:t>
            </a:r>
          </a:p>
          <a:p>
            <a:r>
              <a:rPr lang="en-US" sz="1400" dirty="0">
                <a:latin typeface="Courier New" charset="0"/>
              </a:rPr>
              <a:t>    #31.25;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~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 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  <a:r>
              <a:rPr lang="en-US" sz="1400" dirty="0">
                <a:latin typeface="Courier New" charset="0"/>
              </a:rPr>
              <a:t/>
            </a:r>
            <a:br>
              <a:rPr lang="en-US" sz="1400" dirty="0">
                <a:latin typeface="Courier New" charset="0"/>
              </a:rPr>
            </a:br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1460023"/>
            <a:ext cx="2655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Instantiation of Unit Under Test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err="1" smtClean="0">
                <a:latin typeface="Arial"/>
                <a:cs typeface="Arial"/>
              </a:rPr>
              <a:t>knightrider</a:t>
            </a:r>
            <a:r>
              <a:rPr lang="en-US" sz="1600" dirty="0" smtClean="0">
                <a:latin typeface="Arial"/>
                <a:cs typeface="Arial"/>
              </a:rPr>
              <a:t> is the name of the circuit we’re testing. This connects that module’s input to our test stimulus.</a:t>
            </a:r>
          </a:p>
        </p:txBody>
      </p:sp>
      <p:sp>
        <p:nvSpPr>
          <p:cNvPr id="8" name="Left Brace 7"/>
          <p:cNvSpPr/>
          <p:nvPr/>
        </p:nvSpPr>
        <p:spPr>
          <a:xfrm>
            <a:off x="3187309" y="2330822"/>
            <a:ext cx="192926" cy="600125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1539009"/>
            <a:ext cx="192926" cy="1906506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8" idx="1"/>
          </p:cNvCxnSpPr>
          <p:nvPr/>
        </p:nvCxnSpPr>
        <p:spPr>
          <a:xfrm>
            <a:off x="2944438" y="2484388"/>
            <a:ext cx="242871" cy="1489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08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62979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testbench</a:t>
            </a:r>
            <a:r>
              <a:rPr lang="en-US" sz="1400" dirty="0">
                <a:latin typeface="Courier New" charset="0"/>
              </a:rPr>
              <a:t> 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 err="1">
                <a:latin typeface="Courier New" charset="0"/>
              </a:rPr>
              <a:t>reg</a:t>
            </a:r>
            <a:r>
              <a:rPr lang="en-US" sz="1400" dirty="0">
                <a:latin typeface="Courier New" charset="0"/>
              </a:rPr>
              <a:t>        reset_;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wire</a:t>
            </a:r>
            <a:r>
              <a:rPr lang="en-US" sz="1400" dirty="0">
                <a:latin typeface="Courier New" charset="0"/>
              </a:rPr>
              <a:t> [7:0] 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dirty="0" err="1">
                <a:latin typeface="Courier New" charset="0"/>
              </a:rPr>
              <a:t>knightrider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uut</a:t>
            </a:r>
            <a:r>
              <a:rPr lang="en-US" sz="1400" dirty="0">
                <a:latin typeface="Courier New" charset="0"/>
              </a:rPr>
              <a:t> (</a:t>
            </a:r>
          </a:p>
          <a:p>
            <a:r>
              <a:rPr lang="en-US" sz="1400" dirty="0">
                <a:latin typeface="Courier New" charset="0"/>
              </a:rPr>
              <a:t>    .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), .reset_(reset), .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 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b="1" dirty="0">
                <a:latin typeface="Courier New" charset="0"/>
              </a:rPr>
              <a:t>begin</a:t>
            </a:r>
          </a:p>
          <a:p>
            <a:r>
              <a:rPr lang="en-US" sz="1400" dirty="0">
                <a:latin typeface="Courier New" charset="0"/>
              </a:rPr>
              <a:t>	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dumpfile</a:t>
            </a:r>
            <a:r>
              <a:rPr lang="en-US" sz="1400" dirty="0">
                <a:latin typeface="Courier New" charset="0"/>
              </a:rPr>
              <a:t>("</a:t>
            </a:r>
            <a:r>
              <a:rPr lang="en-US" sz="1400" dirty="0" err="1">
                <a:latin typeface="Courier New" charset="0"/>
              </a:rPr>
              <a:t>waveform.vcd</a:t>
            </a:r>
            <a:r>
              <a:rPr lang="en-US" sz="1400" dirty="0">
                <a:latin typeface="Courier New" charset="0"/>
              </a:rPr>
              <a:t>"); </a:t>
            </a:r>
            <a:r>
              <a:rPr lang="en-US" sz="1400" b="1" dirty="0">
                <a:latin typeface="Courier New" charset="0"/>
              </a:rPr>
              <a:t>$</a:t>
            </a:r>
            <a:r>
              <a:rPr lang="en-US" sz="1400" b="1" dirty="0" err="1">
                <a:latin typeface="Courier New" charset="0"/>
              </a:rPr>
              <a:t>dumpvars</a:t>
            </a:r>
            <a:r>
              <a:rPr lang="en-US" sz="1400" dirty="0">
                <a:latin typeface="Courier New" charset="0"/>
              </a:rPr>
              <a:t>();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 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1’b0;</a:t>
            </a:r>
          </a:p>
          <a:p>
            <a:r>
              <a:rPr lang="en-US" sz="1400" dirty="0">
                <a:latin typeface="Courier New" charset="0"/>
              </a:rPr>
              <a:t>    reset_ &lt;= 1’b0;</a:t>
            </a:r>
          </a:p>
          <a:p>
            <a:r>
              <a:rPr lang="en-US" sz="1400" dirty="0">
                <a:latin typeface="Courier New" charset="0"/>
              </a:rPr>
              <a:t>    #100;</a:t>
            </a:r>
          </a:p>
          <a:p>
            <a:r>
              <a:rPr lang="en-US" sz="1400" dirty="0">
                <a:latin typeface="Courier New" charset="0"/>
              </a:rPr>
              <a:t>    reset_ &lt;= 1’b1;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initial forever begin</a:t>
            </a:r>
          </a:p>
          <a:p>
            <a:r>
              <a:rPr lang="en-US" sz="1400" dirty="0">
                <a:latin typeface="Courier New" charset="0"/>
              </a:rPr>
              <a:t>    #31.25; 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 &lt;= ~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; 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b="1" dirty="0">
                <a:latin typeface="Courier New" charset="0"/>
              </a:rPr>
              <a:t>end</a:t>
            </a:r>
            <a:r>
              <a:rPr lang="en-US" sz="1400" dirty="0">
                <a:latin typeface="Courier New" charset="0"/>
              </a:rPr>
              <a:t/>
            </a:r>
            <a:br>
              <a:rPr lang="en-US" sz="1400" dirty="0">
                <a:latin typeface="Courier New" charset="0"/>
              </a:rPr>
            </a:br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1937451"/>
            <a:ext cx="2655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Test Initialization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Initial block executes at the beginning of the simulation (time 0)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$</a:t>
            </a:r>
            <a:r>
              <a:rPr lang="en-US" sz="1600" dirty="0" err="1" smtClean="0">
                <a:latin typeface="Arial"/>
                <a:cs typeface="Arial"/>
              </a:rPr>
              <a:t>dumpfile</a:t>
            </a:r>
            <a:r>
              <a:rPr lang="en-US" sz="1600" dirty="0" smtClean="0">
                <a:latin typeface="Arial"/>
                <a:cs typeface="Arial"/>
              </a:rPr>
              <a:t>/$</a:t>
            </a:r>
            <a:r>
              <a:rPr lang="en-US" sz="1600" dirty="0" err="1" smtClean="0">
                <a:latin typeface="Arial"/>
                <a:cs typeface="Arial"/>
              </a:rPr>
              <a:t>dumpvars</a:t>
            </a:r>
            <a:r>
              <a:rPr lang="en-US" sz="1600" dirty="0" smtClean="0">
                <a:latin typeface="Arial"/>
                <a:cs typeface="Arial"/>
              </a:rPr>
              <a:t> instructs simulator to generate waveform output.</a:t>
            </a:r>
          </a:p>
        </p:txBody>
      </p:sp>
      <p:sp>
        <p:nvSpPr>
          <p:cNvPr id="8" name="Left Brace 7"/>
          <p:cNvSpPr/>
          <p:nvPr/>
        </p:nvSpPr>
        <p:spPr>
          <a:xfrm>
            <a:off x="3187309" y="3188575"/>
            <a:ext cx="192926" cy="437022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2016436"/>
            <a:ext cx="192926" cy="2192279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8" idx="1"/>
          </p:cNvCxnSpPr>
          <p:nvPr/>
        </p:nvCxnSpPr>
        <p:spPr>
          <a:xfrm>
            <a:off x="2944438" y="3103521"/>
            <a:ext cx="242871" cy="3053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5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CC0000"/>
                </a:solidFill>
              </a:rPr>
              <a:t>Lets get started</a:t>
            </a:r>
            <a:r>
              <a:rPr lang="en-US" dirty="0" smtClean="0"/>
              <a:t> with a quick refresher.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62979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testbench</a:t>
            </a:r>
            <a:r>
              <a:rPr lang="en-US" sz="1400" dirty="0" smtClean="0">
                <a:latin typeface="Courier New" charset="0"/>
              </a:rPr>
              <a:t> ();</a:t>
            </a:r>
            <a:endParaRPr lang="en-US" sz="1400" dirty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b="1" dirty="0" err="1" smtClean="0">
                <a:latin typeface="Courier New" charset="0"/>
              </a:rPr>
              <a:t>reg</a:t>
            </a:r>
            <a:r>
              <a:rPr lang="en-US" sz="1400" dirty="0" smtClean="0">
                <a:latin typeface="Courier New" charset="0"/>
              </a:rPr>
              <a:t>       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err="1" smtClean="0">
                <a:latin typeface="Courier New" charset="0"/>
              </a:rPr>
              <a:t>reg</a:t>
            </a:r>
            <a:r>
              <a:rPr lang="en-US" sz="1400" dirty="0" smtClean="0">
                <a:latin typeface="Courier New" charset="0"/>
              </a:rPr>
              <a:t>        reset_;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wire</a:t>
            </a:r>
            <a:r>
              <a:rPr lang="en-US" sz="1400" dirty="0" smtClean="0">
                <a:latin typeface="Courier New" charset="0"/>
              </a:rPr>
              <a:t> [7:0] </a:t>
            </a:r>
            <a:r>
              <a:rPr lang="en-US" sz="1400" dirty="0" err="1" smtClean="0">
                <a:latin typeface="Courier New" charset="0"/>
              </a:rPr>
              <a:t>leds</a:t>
            </a:r>
            <a:r>
              <a:rPr lang="en-US" sz="1400" dirty="0" smtClean="0">
                <a:latin typeface="Courier New" charset="0"/>
              </a:rPr>
              <a:t>;</a:t>
            </a:r>
            <a:endParaRPr lang="en-US" sz="1400" dirty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knightrider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uut</a:t>
            </a:r>
            <a:r>
              <a:rPr lang="en-US" sz="1400" dirty="0">
                <a:latin typeface="Courier New" charset="0"/>
              </a:rPr>
              <a:t> (</a:t>
            </a:r>
          </a:p>
          <a:p>
            <a:r>
              <a:rPr lang="en-US" sz="1400" dirty="0">
                <a:latin typeface="Courier New" charset="0"/>
              </a:rPr>
              <a:t>    .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), .reset_(reset), .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dirty="0" smtClean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b="1" dirty="0" smtClean="0">
                <a:latin typeface="Courier New" charset="0"/>
              </a:rPr>
              <a:t>initial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begin</a:t>
            </a:r>
          </a:p>
          <a:p>
            <a:r>
              <a:rPr lang="en-US" sz="1400" dirty="0" smtClean="0">
                <a:latin typeface="Courier New" charset="0"/>
              </a:rPr>
              <a:t>	</a:t>
            </a:r>
            <a:r>
              <a:rPr lang="en-US" sz="1400" b="1" dirty="0" smtClean="0">
                <a:latin typeface="Courier New" charset="0"/>
              </a:rPr>
              <a:t>$</a:t>
            </a:r>
            <a:r>
              <a:rPr lang="en-US" sz="1400" b="1" dirty="0" err="1" smtClean="0">
                <a:latin typeface="Courier New" charset="0"/>
              </a:rPr>
              <a:t>dumpfile</a:t>
            </a:r>
            <a:r>
              <a:rPr lang="en-US" sz="1400" dirty="0" smtClean="0">
                <a:latin typeface="Courier New" charset="0"/>
              </a:rPr>
              <a:t>("</a:t>
            </a:r>
            <a:r>
              <a:rPr lang="en-US" sz="1400" dirty="0" err="1" smtClean="0">
                <a:latin typeface="Courier New" charset="0"/>
              </a:rPr>
              <a:t>waveform.vcd</a:t>
            </a:r>
            <a:r>
              <a:rPr lang="en-US" sz="1400" dirty="0">
                <a:latin typeface="Courier New" charset="0"/>
              </a:rPr>
              <a:t>"</a:t>
            </a:r>
            <a:r>
              <a:rPr lang="en-US" sz="1400" dirty="0" smtClean="0">
                <a:latin typeface="Courier New" charset="0"/>
              </a:rPr>
              <a:t>); </a:t>
            </a:r>
            <a:r>
              <a:rPr lang="en-US" sz="1400" b="1" dirty="0" smtClean="0">
                <a:latin typeface="Courier New" charset="0"/>
              </a:rPr>
              <a:t>$</a:t>
            </a:r>
            <a:r>
              <a:rPr lang="en-US" sz="1400" b="1" dirty="0" err="1" smtClean="0">
                <a:latin typeface="Courier New" charset="0"/>
              </a:rPr>
              <a:t>dumpvars</a:t>
            </a:r>
            <a:r>
              <a:rPr lang="en-US" sz="1400" dirty="0" smtClean="0">
                <a:latin typeface="Courier New" charset="0"/>
              </a:rPr>
              <a:t>();</a:t>
            </a: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&lt;= 1’b0;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reset_ &lt;= 1’b0;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#100;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reset_ &lt;= 1’b1;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end</a:t>
            </a:r>
            <a:endParaRPr lang="en-US" sz="1400" b="1" dirty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initial forever begin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#31.25;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&lt;= ~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; 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end</a:t>
            </a:r>
            <a:r>
              <a:rPr lang="en-US" sz="1400" dirty="0" smtClean="0">
                <a:latin typeface="Courier New" charset="0"/>
              </a:rPr>
              <a:t/>
            </a:r>
            <a:br>
              <a:rPr lang="en-US" sz="1400" dirty="0" smtClean="0">
                <a:latin typeface="Courier New" charset="0"/>
              </a:rPr>
            </a:br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2948951"/>
            <a:ext cx="2655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Register Initialization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The value of 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clk</a:t>
            </a:r>
            <a:r>
              <a:rPr lang="en-US" sz="1600" dirty="0" smtClean="0">
                <a:latin typeface="Arial"/>
                <a:cs typeface="Arial"/>
              </a:rPr>
              <a:t> and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reset_</a:t>
            </a:r>
            <a:r>
              <a:rPr lang="en-US" sz="1600" dirty="0" smtClean="0">
                <a:latin typeface="Arial"/>
                <a:cs typeface="Arial"/>
              </a:rPr>
              <a:t> are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1’bx</a:t>
            </a:r>
            <a:r>
              <a:rPr lang="en-US" sz="1600" dirty="0" smtClean="0">
                <a:latin typeface="Arial"/>
                <a:cs typeface="Arial"/>
              </a:rPr>
              <a:t> until we initialize them to some other value.</a:t>
            </a:r>
          </a:p>
        </p:txBody>
      </p:sp>
      <p:sp>
        <p:nvSpPr>
          <p:cNvPr id="8" name="Left Brace 7"/>
          <p:cNvSpPr/>
          <p:nvPr/>
        </p:nvSpPr>
        <p:spPr>
          <a:xfrm>
            <a:off x="3187309" y="3779291"/>
            <a:ext cx="192926" cy="437022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3027935"/>
            <a:ext cx="192926" cy="1490675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8" idx="1"/>
          </p:cNvCxnSpPr>
          <p:nvPr/>
        </p:nvCxnSpPr>
        <p:spPr>
          <a:xfrm>
            <a:off x="2944438" y="3767116"/>
            <a:ext cx="242871" cy="2324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20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62979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testbench</a:t>
            </a:r>
            <a:r>
              <a:rPr lang="en-US" sz="1400" dirty="0" smtClean="0">
                <a:latin typeface="Courier New" charset="0"/>
              </a:rPr>
              <a:t> ();</a:t>
            </a:r>
            <a:endParaRPr lang="en-US" sz="1400" dirty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b="1" dirty="0" err="1" smtClean="0">
                <a:latin typeface="Courier New" charset="0"/>
              </a:rPr>
              <a:t>reg</a:t>
            </a:r>
            <a:r>
              <a:rPr lang="en-US" sz="1400" dirty="0" smtClean="0">
                <a:latin typeface="Courier New" charset="0"/>
              </a:rPr>
              <a:t>       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err="1" smtClean="0">
                <a:latin typeface="Courier New" charset="0"/>
              </a:rPr>
              <a:t>reg</a:t>
            </a:r>
            <a:r>
              <a:rPr lang="en-US" sz="1400" dirty="0" smtClean="0">
                <a:latin typeface="Courier New" charset="0"/>
              </a:rPr>
              <a:t>        reset_;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wire</a:t>
            </a:r>
            <a:r>
              <a:rPr lang="en-US" sz="1400" dirty="0" smtClean="0">
                <a:latin typeface="Courier New" charset="0"/>
              </a:rPr>
              <a:t> [7:0] </a:t>
            </a:r>
            <a:r>
              <a:rPr lang="en-US" sz="1400" dirty="0" err="1" smtClean="0">
                <a:latin typeface="Courier New" charset="0"/>
              </a:rPr>
              <a:t>leds</a:t>
            </a:r>
            <a:r>
              <a:rPr lang="en-US" sz="1400" dirty="0" smtClean="0">
                <a:latin typeface="Courier New" charset="0"/>
              </a:rPr>
              <a:t>;</a:t>
            </a:r>
            <a:endParaRPr lang="en-US" sz="1400" dirty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knightrider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uut</a:t>
            </a:r>
            <a:r>
              <a:rPr lang="en-US" sz="1400" dirty="0">
                <a:latin typeface="Courier New" charset="0"/>
              </a:rPr>
              <a:t> (</a:t>
            </a:r>
          </a:p>
          <a:p>
            <a:r>
              <a:rPr lang="en-US" sz="1400" dirty="0">
                <a:latin typeface="Courier New" charset="0"/>
              </a:rPr>
              <a:t>    .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), .reset_(reset), .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dirty="0" smtClean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b="1" dirty="0" smtClean="0">
                <a:latin typeface="Courier New" charset="0"/>
              </a:rPr>
              <a:t>initial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begin</a:t>
            </a:r>
          </a:p>
          <a:p>
            <a:r>
              <a:rPr lang="en-US" sz="1400" dirty="0" smtClean="0">
                <a:latin typeface="Courier New" charset="0"/>
              </a:rPr>
              <a:t>	</a:t>
            </a:r>
            <a:r>
              <a:rPr lang="en-US" sz="1400" b="1" dirty="0" smtClean="0">
                <a:latin typeface="Courier New" charset="0"/>
              </a:rPr>
              <a:t>$</a:t>
            </a:r>
            <a:r>
              <a:rPr lang="en-US" sz="1400" b="1" dirty="0" err="1" smtClean="0">
                <a:latin typeface="Courier New" charset="0"/>
              </a:rPr>
              <a:t>dumpfile</a:t>
            </a:r>
            <a:r>
              <a:rPr lang="en-US" sz="1400" dirty="0" smtClean="0">
                <a:latin typeface="Courier New" charset="0"/>
              </a:rPr>
              <a:t>("</a:t>
            </a:r>
            <a:r>
              <a:rPr lang="en-US" sz="1400" dirty="0" err="1" smtClean="0">
                <a:latin typeface="Courier New" charset="0"/>
              </a:rPr>
              <a:t>waveform.vcd</a:t>
            </a:r>
            <a:r>
              <a:rPr lang="en-US" sz="1400" dirty="0">
                <a:latin typeface="Courier New" charset="0"/>
              </a:rPr>
              <a:t>"</a:t>
            </a:r>
            <a:r>
              <a:rPr lang="en-US" sz="1400" dirty="0" smtClean="0">
                <a:latin typeface="Courier New" charset="0"/>
              </a:rPr>
              <a:t>); </a:t>
            </a:r>
            <a:r>
              <a:rPr lang="en-US" sz="1400" b="1" dirty="0" smtClean="0">
                <a:latin typeface="Courier New" charset="0"/>
              </a:rPr>
              <a:t>$</a:t>
            </a:r>
            <a:r>
              <a:rPr lang="en-US" sz="1400" b="1" dirty="0" err="1" smtClean="0">
                <a:latin typeface="Courier New" charset="0"/>
              </a:rPr>
              <a:t>dumpvars</a:t>
            </a:r>
            <a:r>
              <a:rPr lang="en-US" sz="1400" dirty="0" smtClean="0">
                <a:latin typeface="Courier New" charset="0"/>
              </a:rPr>
              <a:t>();</a:t>
            </a: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&lt;= 1’b0;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reset_ &lt;= 1’b0;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#100;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reset_ &lt;= 1’b1;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end</a:t>
            </a:r>
            <a:endParaRPr lang="en-US" sz="1400" b="1" dirty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initial forever begin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#31.25;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&lt;= ~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; 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end</a:t>
            </a:r>
            <a:r>
              <a:rPr lang="en-US" sz="1400" dirty="0" smtClean="0">
                <a:latin typeface="Courier New" charset="0"/>
              </a:rPr>
              <a:t/>
            </a:r>
            <a:br>
              <a:rPr lang="en-US" sz="1400" dirty="0" smtClean="0">
                <a:latin typeface="Courier New" charset="0"/>
              </a:rPr>
            </a:br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3248355"/>
            <a:ext cx="26552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Reset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Wait 100ns, then de-assert reset signal.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(Recall that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reset_</a:t>
            </a:r>
            <a:r>
              <a:rPr lang="en-US" sz="1600" dirty="0" smtClean="0">
                <a:latin typeface="Arial"/>
                <a:cs typeface="Arial"/>
              </a:rPr>
              <a:t> is asserted when 0)</a:t>
            </a:r>
          </a:p>
        </p:txBody>
      </p:sp>
      <p:sp>
        <p:nvSpPr>
          <p:cNvPr id="8" name="Left Brace 7"/>
          <p:cNvSpPr/>
          <p:nvPr/>
        </p:nvSpPr>
        <p:spPr>
          <a:xfrm>
            <a:off x="3187309" y="4216259"/>
            <a:ext cx="192926" cy="437022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3327338"/>
            <a:ext cx="192926" cy="1736898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8" idx="1"/>
          </p:cNvCxnSpPr>
          <p:nvPr/>
        </p:nvCxnSpPr>
        <p:spPr>
          <a:xfrm>
            <a:off x="2944438" y="4188614"/>
            <a:ext cx="242871" cy="24796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56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429000" y="978344"/>
            <a:ext cx="5578475" cy="5262979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dirty="0">
                <a:latin typeface="Courier New" charset="0"/>
              </a:rPr>
              <a:t>module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testbench</a:t>
            </a:r>
            <a:r>
              <a:rPr lang="en-US" sz="1400" dirty="0" smtClean="0">
                <a:latin typeface="Courier New" charset="0"/>
              </a:rPr>
              <a:t> ();</a:t>
            </a:r>
            <a:endParaRPr lang="en-US" sz="1400" dirty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b="1" dirty="0" err="1" smtClean="0">
                <a:latin typeface="Courier New" charset="0"/>
              </a:rPr>
              <a:t>reg</a:t>
            </a:r>
            <a:r>
              <a:rPr lang="en-US" sz="1400" dirty="0" smtClean="0">
                <a:latin typeface="Courier New" charset="0"/>
              </a:rPr>
              <a:t>       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err="1" smtClean="0">
                <a:latin typeface="Courier New" charset="0"/>
              </a:rPr>
              <a:t>reg</a:t>
            </a:r>
            <a:r>
              <a:rPr lang="en-US" sz="1400" dirty="0" smtClean="0">
                <a:latin typeface="Courier New" charset="0"/>
              </a:rPr>
              <a:t>        reset_;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wire</a:t>
            </a:r>
            <a:r>
              <a:rPr lang="en-US" sz="1400" dirty="0" smtClean="0">
                <a:latin typeface="Courier New" charset="0"/>
              </a:rPr>
              <a:t> [7:0] </a:t>
            </a:r>
            <a:r>
              <a:rPr lang="en-US" sz="1400" dirty="0" err="1" smtClean="0">
                <a:latin typeface="Courier New" charset="0"/>
              </a:rPr>
              <a:t>leds</a:t>
            </a:r>
            <a:r>
              <a:rPr lang="en-US" sz="1400" dirty="0" smtClean="0">
                <a:latin typeface="Courier New" charset="0"/>
              </a:rPr>
              <a:t>;</a:t>
            </a:r>
            <a:endParaRPr lang="en-US" sz="1400" dirty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knightrider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dirty="0" err="1">
                <a:latin typeface="Courier New" charset="0"/>
              </a:rPr>
              <a:t>uut</a:t>
            </a:r>
            <a:r>
              <a:rPr lang="en-US" sz="1400" dirty="0">
                <a:latin typeface="Courier New" charset="0"/>
              </a:rPr>
              <a:t> (</a:t>
            </a:r>
          </a:p>
          <a:p>
            <a:r>
              <a:rPr lang="en-US" sz="1400" dirty="0">
                <a:latin typeface="Courier New" charset="0"/>
              </a:rPr>
              <a:t>    .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clk</a:t>
            </a:r>
            <a:r>
              <a:rPr lang="en-US" sz="1400" dirty="0">
                <a:latin typeface="Courier New" charset="0"/>
              </a:rPr>
              <a:t>), .reset_(reset), .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(</a:t>
            </a:r>
            <a:r>
              <a:rPr lang="en-US" sz="1400" dirty="0" err="1">
                <a:latin typeface="Courier New" charset="0"/>
              </a:rPr>
              <a:t>leds</a:t>
            </a:r>
            <a:r>
              <a:rPr lang="en-US" sz="1400" dirty="0">
                <a:latin typeface="Courier New" charset="0"/>
              </a:rPr>
              <a:t>)</a:t>
            </a:r>
          </a:p>
          <a:p>
            <a:r>
              <a:rPr lang="en-US" sz="1400" dirty="0">
                <a:latin typeface="Courier New" charset="0"/>
              </a:rPr>
              <a:t>  </a:t>
            </a:r>
            <a:r>
              <a:rPr lang="en-US" sz="1400" dirty="0" smtClean="0">
                <a:latin typeface="Courier New" charset="0"/>
              </a:rPr>
              <a:t>);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</a:t>
            </a:r>
            <a:r>
              <a:rPr lang="en-US" sz="1400" b="1" dirty="0" smtClean="0">
                <a:latin typeface="Courier New" charset="0"/>
              </a:rPr>
              <a:t>initial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begin</a:t>
            </a:r>
          </a:p>
          <a:p>
            <a:r>
              <a:rPr lang="en-US" sz="1400" dirty="0" smtClean="0">
                <a:latin typeface="Courier New" charset="0"/>
              </a:rPr>
              <a:t>	</a:t>
            </a:r>
            <a:r>
              <a:rPr lang="en-US" sz="1400" b="1" dirty="0" smtClean="0">
                <a:latin typeface="Courier New" charset="0"/>
              </a:rPr>
              <a:t>$</a:t>
            </a:r>
            <a:r>
              <a:rPr lang="en-US" sz="1400" b="1" dirty="0" err="1" smtClean="0">
                <a:latin typeface="Courier New" charset="0"/>
              </a:rPr>
              <a:t>dumpfile</a:t>
            </a:r>
            <a:r>
              <a:rPr lang="en-US" sz="1400" dirty="0" smtClean="0">
                <a:latin typeface="Courier New" charset="0"/>
              </a:rPr>
              <a:t>("</a:t>
            </a:r>
            <a:r>
              <a:rPr lang="en-US" sz="1400" dirty="0" err="1" smtClean="0">
                <a:latin typeface="Courier New" charset="0"/>
              </a:rPr>
              <a:t>waveform.vcd</a:t>
            </a:r>
            <a:r>
              <a:rPr lang="en-US" sz="1400" dirty="0">
                <a:latin typeface="Courier New" charset="0"/>
              </a:rPr>
              <a:t>"</a:t>
            </a:r>
            <a:r>
              <a:rPr lang="en-US" sz="1400" dirty="0" smtClean="0">
                <a:latin typeface="Courier New" charset="0"/>
              </a:rPr>
              <a:t>); </a:t>
            </a:r>
            <a:r>
              <a:rPr lang="en-US" sz="1400" b="1" dirty="0" smtClean="0">
                <a:latin typeface="Courier New" charset="0"/>
              </a:rPr>
              <a:t>$</a:t>
            </a:r>
            <a:r>
              <a:rPr lang="en-US" sz="1400" b="1" dirty="0" err="1" smtClean="0">
                <a:latin typeface="Courier New" charset="0"/>
              </a:rPr>
              <a:t>dumpvars</a:t>
            </a:r>
            <a:r>
              <a:rPr lang="en-US" sz="1400" dirty="0" smtClean="0">
                <a:latin typeface="Courier New" charset="0"/>
              </a:rPr>
              <a:t>();</a:t>
            </a: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&lt;= 1’b0;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reset_ &lt;= 1’b0;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#100;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reset_ &lt;= 1’b1;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end</a:t>
            </a:r>
            <a:endParaRPr lang="en-US" sz="1400" b="1" dirty="0">
              <a:latin typeface="Courier New" charset="0"/>
            </a:endParaRPr>
          </a:p>
          <a:p>
            <a:endParaRPr lang="en-US" sz="1400" dirty="0" smtClean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initial forever begin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  #31.25;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&lt;= ~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; </a:t>
            </a:r>
          </a:p>
          <a:p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end</a:t>
            </a:r>
            <a:r>
              <a:rPr lang="en-US" sz="1400" dirty="0" smtClean="0">
                <a:latin typeface="Courier New" charset="0"/>
              </a:rPr>
              <a:t/>
            </a:r>
            <a:br>
              <a:rPr lang="en-US" sz="1400" dirty="0" smtClean="0">
                <a:latin typeface="Courier New" charset="0"/>
              </a:rPr>
            </a:br>
            <a:endParaRPr lang="en-US" sz="1400" dirty="0">
              <a:latin typeface="Courier New" charset="0"/>
            </a:endParaRPr>
          </a:p>
          <a:p>
            <a:r>
              <a:rPr lang="en-US" sz="1400" b="1" dirty="0" err="1">
                <a:latin typeface="Courier New" charset="0"/>
              </a:rPr>
              <a:t>endmodule</a:t>
            </a:r>
            <a:endParaRPr lang="en-US" sz="1400" b="1" dirty="0">
              <a:latin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689" y="3248355"/>
            <a:ext cx="2655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Clock Generation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This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forever</a:t>
            </a:r>
            <a:r>
              <a:rPr lang="en-US" sz="1600" dirty="0" smtClean="0">
                <a:latin typeface="Arial"/>
                <a:cs typeface="Arial"/>
              </a:rPr>
              <a:t> block is an infinite loop; each 31.25ns, toggle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clk</a:t>
            </a:r>
            <a:r>
              <a:rPr lang="en-US" sz="1600" dirty="0" smtClean="0">
                <a:latin typeface="Arial"/>
                <a:cs typeface="Arial"/>
              </a:rPr>
              <a:t>.</a:t>
            </a:r>
          </a:p>
          <a:p>
            <a:pPr algn="ctr"/>
            <a:endParaRPr lang="en-US" sz="1600" dirty="0">
              <a:latin typeface="Arial"/>
              <a:cs typeface="Arial"/>
            </a:endParaRPr>
          </a:p>
          <a:p>
            <a:pPr algn="ctr"/>
            <a:r>
              <a:rPr lang="en-US" sz="1600" dirty="0" smtClean="0">
                <a:latin typeface="Arial"/>
                <a:cs typeface="Arial"/>
              </a:rPr>
              <a:t>Produces a 32Mhz clock signal.</a:t>
            </a:r>
          </a:p>
        </p:txBody>
      </p:sp>
      <p:sp>
        <p:nvSpPr>
          <p:cNvPr id="8" name="Left Brace 7"/>
          <p:cNvSpPr/>
          <p:nvPr/>
        </p:nvSpPr>
        <p:spPr>
          <a:xfrm>
            <a:off x="3187309" y="5114471"/>
            <a:ext cx="192926" cy="437022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0800000">
            <a:off x="2751512" y="3327338"/>
            <a:ext cx="192926" cy="1983120"/>
          </a:xfrm>
          <a:prstGeom prst="leftBrace">
            <a:avLst>
              <a:gd name="adj1" fmla="val 8333"/>
              <a:gd name="adj2" fmla="val 504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8" idx="1"/>
          </p:cNvCxnSpPr>
          <p:nvPr/>
        </p:nvCxnSpPr>
        <p:spPr>
          <a:xfrm>
            <a:off x="2944438" y="4310708"/>
            <a:ext cx="242871" cy="102407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0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Timing and delay statements control the </a:t>
            </a:r>
            <a:r>
              <a:rPr lang="en-US" b="1" dirty="0" smtClean="0">
                <a:solidFill>
                  <a:srgbClr val="CC0000"/>
                </a:solidFill>
              </a:rPr>
              <a:t>resolution and execution </a:t>
            </a:r>
            <a:r>
              <a:rPr lang="en-US" dirty="0" smtClean="0"/>
              <a:t>of the simulation.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000" b="1" dirty="0" smtClean="0"/>
              <a:t>Timescale </a:t>
            </a:r>
            <a:endParaRPr lang="en-US" b="1" dirty="0" smtClean="0"/>
          </a:p>
          <a:p>
            <a:pPr marL="0" indent="0">
              <a:buNone/>
            </a:pPr>
            <a:r>
              <a:rPr lang="en-US" sz="1400" dirty="0" smtClean="0"/>
              <a:t>Use the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`timescale</a:t>
            </a:r>
            <a:r>
              <a:rPr lang="en-US" sz="1400" dirty="0" smtClean="0"/>
              <a:t> directive to specify a simulation </a:t>
            </a:r>
            <a:br>
              <a:rPr lang="en-US" sz="1400" dirty="0" smtClean="0"/>
            </a:br>
            <a:r>
              <a:rPr lang="en-US" sz="1400" dirty="0" smtClean="0"/>
              <a:t>resolution and normative timescale.</a:t>
            </a:r>
          </a:p>
          <a:p>
            <a:r>
              <a:rPr lang="en-US" sz="1400" dirty="0" smtClean="0"/>
              <a:t>First value specifies the unit of time denoted by delay</a:t>
            </a:r>
            <a:br>
              <a:rPr lang="en-US" sz="1400" dirty="0" smtClean="0"/>
            </a:br>
            <a:r>
              <a:rPr lang="en-US" sz="1400" dirty="0" smtClean="0"/>
              <a:t>statements (i.e.,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#7</a:t>
            </a:r>
            <a:r>
              <a:rPr lang="en-US" sz="1400" dirty="0" smtClean="0"/>
              <a:t> means 7ns)</a:t>
            </a:r>
          </a:p>
          <a:p>
            <a:r>
              <a:rPr lang="en-US" sz="1400" dirty="0" smtClean="0"/>
              <a:t>Second value indicates smallest unit of time “visible” to</a:t>
            </a:r>
            <a:br>
              <a:rPr lang="en-US" sz="1400" dirty="0" smtClean="0"/>
            </a:br>
            <a:r>
              <a:rPr lang="en-US" sz="1400" dirty="0" smtClean="0"/>
              <a:t>to the simulation (values rounded to this magnitude).</a:t>
            </a:r>
            <a:br>
              <a:rPr lang="en-US" sz="1400" dirty="0" smtClean="0"/>
            </a:br>
            <a:r>
              <a:rPr lang="en-US" sz="1000" dirty="0" smtClean="0"/>
              <a:t> </a:t>
            </a:r>
            <a:r>
              <a:rPr lang="en-US" sz="1400" dirty="0" smtClean="0"/>
              <a:t> </a:t>
            </a:r>
            <a:endParaRPr lang="en-US" sz="1400" dirty="0"/>
          </a:p>
          <a:p>
            <a:pPr marL="0" indent="0">
              <a:buNone/>
            </a:pPr>
            <a:r>
              <a:rPr lang="en-US" sz="2000" b="1" dirty="0" smtClean="0"/>
              <a:t>Delay</a:t>
            </a:r>
            <a:endParaRPr lang="en-US" b="1" dirty="0" smtClean="0"/>
          </a:p>
          <a:p>
            <a:pPr marL="0" indent="0">
              <a:buNone/>
            </a:pPr>
            <a:r>
              <a:rPr lang="en-US" sz="1400" dirty="0" smtClean="0"/>
              <a:t>The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en-US" sz="1400" dirty="0" smtClean="0"/>
              <a:t> operator delays execution of subsequent statements</a:t>
            </a:r>
            <a:br>
              <a:rPr lang="en-US" sz="1400" dirty="0" smtClean="0"/>
            </a:br>
            <a:r>
              <a:rPr lang="en-US" sz="1400" dirty="0" smtClean="0"/>
              <a:t>in the block. 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sz="1400" dirty="0" smtClean="0"/>
              <a:t> is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16’h00</a:t>
            </a:r>
            <a:r>
              <a:rPr lang="en-US" sz="1400" dirty="0" smtClean="0"/>
              <a:t> at beginning of simulation;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16’hff</a:t>
            </a:r>
            <a:r>
              <a:rPr lang="en-US" sz="1400" dirty="0" smtClean="0"/>
              <a:t> 5ns later.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405120" y="2769740"/>
            <a:ext cx="3270068" cy="30777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`timescale </a:t>
            </a:r>
            <a:r>
              <a:rPr lang="en-US" sz="1400" dirty="0" smtClean="0">
                <a:latin typeface="Courier New" charset="0"/>
              </a:rPr>
              <a:t>1ns / 100ps</a:t>
            </a:r>
          </a:p>
        </p:txBody>
      </p:sp>
      <p:sp>
        <p:nvSpPr>
          <p:cNvPr id="8" name="Freeform 7"/>
          <p:cNvSpPr/>
          <p:nvPr/>
        </p:nvSpPr>
        <p:spPr>
          <a:xfrm>
            <a:off x="5146766" y="3013170"/>
            <a:ext cx="1687527" cy="679268"/>
          </a:xfrm>
          <a:custGeom>
            <a:avLst/>
            <a:gdLst>
              <a:gd name="connsiteX0" fmla="*/ 0 w 1469813"/>
              <a:gd name="connsiteY0" fmla="*/ 391886 h 391886"/>
              <a:gd name="connsiteX1" fmla="*/ 1280160 w 1469813"/>
              <a:gd name="connsiteY1" fmla="*/ 287383 h 391886"/>
              <a:gd name="connsiteX2" fmla="*/ 1463040 w 1469813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9813" h="391886">
                <a:moveTo>
                  <a:pt x="0" y="391886"/>
                </a:moveTo>
                <a:cubicBezTo>
                  <a:pt x="518160" y="372291"/>
                  <a:pt x="1036320" y="352697"/>
                  <a:pt x="1280160" y="287383"/>
                </a:cubicBezTo>
                <a:cubicBezTo>
                  <a:pt x="1524000" y="222069"/>
                  <a:pt x="1463040" y="0"/>
                  <a:pt x="1463040" y="0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273040" y="3013170"/>
            <a:ext cx="2251166" cy="1117151"/>
          </a:xfrm>
          <a:custGeom>
            <a:avLst/>
            <a:gdLst>
              <a:gd name="connsiteX0" fmla="*/ 0 w 1469813"/>
              <a:gd name="connsiteY0" fmla="*/ 391886 h 391886"/>
              <a:gd name="connsiteX1" fmla="*/ 1280160 w 1469813"/>
              <a:gd name="connsiteY1" fmla="*/ 287383 h 391886"/>
              <a:gd name="connsiteX2" fmla="*/ 1463040 w 1469813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9813" h="391886">
                <a:moveTo>
                  <a:pt x="0" y="391886"/>
                </a:moveTo>
                <a:cubicBezTo>
                  <a:pt x="518160" y="372291"/>
                  <a:pt x="1036320" y="352697"/>
                  <a:pt x="1280160" y="287383"/>
                </a:cubicBezTo>
                <a:cubicBezTo>
                  <a:pt x="1524000" y="222069"/>
                  <a:pt x="1463040" y="0"/>
                  <a:pt x="1463040" y="0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416731" y="4856780"/>
            <a:ext cx="3270068" cy="1169551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initial begin</a:t>
            </a:r>
          </a:p>
          <a:p>
            <a:r>
              <a:rPr lang="en-US" sz="1400" dirty="0" smtClean="0">
                <a:latin typeface="Courier New" charset="0"/>
              </a:rPr>
              <a:t>  x[15:0] &lt;= 16’h00;</a:t>
            </a:r>
          </a:p>
          <a:p>
            <a:r>
              <a:rPr lang="en-US" sz="1400" dirty="0" smtClean="0">
                <a:latin typeface="Courier New" charset="0"/>
              </a:rPr>
              <a:t>  #5;</a:t>
            </a:r>
          </a:p>
          <a:p>
            <a:r>
              <a:rPr lang="en-US" sz="1400" dirty="0" smtClean="0">
                <a:latin typeface="Courier New" charset="0"/>
              </a:rPr>
              <a:t>  x[15:0] &lt;= 16’hff;</a:t>
            </a:r>
          </a:p>
          <a:p>
            <a:r>
              <a:rPr lang="en-US" sz="1400" b="1" dirty="0" smtClean="0">
                <a:latin typeface="Courier New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9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 variety of </a:t>
            </a:r>
            <a:r>
              <a:rPr lang="en-US" b="1" dirty="0" smtClean="0">
                <a:solidFill>
                  <a:srgbClr val="CC0000"/>
                </a:solidFill>
              </a:rPr>
              <a:t>system tasks provide hooks </a:t>
            </a:r>
            <a:r>
              <a:rPr lang="en-US" dirty="0" smtClean="0"/>
              <a:t>to control the simulator.</a:t>
            </a:r>
            <a:br>
              <a:rPr lang="en-US" dirty="0" smtClean="0"/>
            </a:br>
            <a:r>
              <a:rPr lang="en-US" sz="1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System tasks are special commands whose name is preceded by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dirty="0" smtClean="0"/>
              <a:t> (Verilog defines about a dozen more, too):</a:t>
            </a:r>
            <a:br>
              <a:rPr lang="en-US" sz="2000" dirty="0" smtClean="0"/>
            </a:br>
            <a:r>
              <a:rPr lang="en-US" sz="2000" dirty="0" smtClean="0"/>
              <a:t>  </a:t>
            </a:r>
            <a:endParaRPr lang="en-US" sz="1000" dirty="0"/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$finish</a:t>
            </a:r>
          </a:p>
          <a:p>
            <a:pPr marL="0" indent="0">
              <a:buNone/>
            </a:pPr>
            <a:r>
              <a:rPr lang="en-US" sz="1400" dirty="0" smtClean="0"/>
              <a:t>Ends the simulation.</a:t>
            </a:r>
            <a:br>
              <a:rPr lang="en-US" sz="1400" dirty="0" smtClean="0"/>
            </a:br>
            <a:r>
              <a:rPr lang="en-US" sz="1000" dirty="0" smtClean="0"/>
              <a:t> 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dumpfile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&lt;filename&gt;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400" dirty="0" smtClean="0"/>
              <a:t>Specifies the name of the file that waveform data should </a:t>
            </a:r>
            <a:br>
              <a:rPr lang="en-US" sz="1400" dirty="0" smtClean="0"/>
            </a:br>
            <a:r>
              <a:rPr lang="en-US" sz="1400" dirty="0" smtClean="0"/>
              <a:t>be</a:t>
            </a:r>
            <a:r>
              <a:rPr lang="en-US" sz="1400" dirty="0"/>
              <a:t> </a:t>
            </a:r>
            <a:r>
              <a:rPr lang="en-US" sz="1400" dirty="0" smtClean="0"/>
              <a:t>written to.</a:t>
            </a:r>
          </a:p>
          <a:p>
            <a:pPr marL="0" indent="0">
              <a:buNone/>
            </a:pPr>
            <a:r>
              <a:rPr lang="en-US" sz="1000" dirty="0"/>
              <a:t> </a:t>
            </a:r>
            <a:endParaRPr lang="en-US" sz="1000" dirty="0" smtClean="0"/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$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dumpvars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400" dirty="0" smtClean="0"/>
              <a:t>Tells the simulator to begin writing waveform data to the</a:t>
            </a:r>
            <a:br>
              <a:rPr lang="en-US" sz="1400" dirty="0" smtClean="0"/>
            </a:br>
            <a:r>
              <a:rPr lang="en-US" sz="1400" dirty="0" err="1" smtClean="0"/>
              <a:t>dumpfile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291847" y="3463492"/>
            <a:ext cx="3394952" cy="2492990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`timescale </a:t>
            </a:r>
            <a:r>
              <a:rPr lang="en-US" sz="1400" dirty="0" smtClean="0">
                <a:latin typeface="Courier New" charset="0"/>
              </a:rPr>
              <a:t>1ns / 100ps</a:t>
            </a:r>
            <a:br>
              <a:rPr lang="en-US" sz="1400" dirty="0" smtClean="0">
                <a:latin typeface="Courier New" charset="0"/>
              </a:rPr>
            </a:br>
            <a:r>
              <a:rPr lang="en-US" sz="1000" dirty="0" smtClean="0">
                <a:latin typeface="Courier New" charset="0"/>
              </a:rPr>
              <a:t> </a:t>
            </a:r>
            <a:endParaRPr lang="en-US" sz="1400" b="1" dirty="0" smtClean="0">
              <a:latin typeface="Courier New" charset="0"/>
            </a:endParaRPr>
          </a:p>
          <a:p>
            <a:r>
              <a:rPr lang="en-US" sz="1400" b="1" dirty="0" smtClean="0">
                <a:latin typeface="Courier New" charset="0"/>
              </a:rPr>
              <a:t>module </a:t>
            </a:r>
            <a:r>
              <a:rPr lang="en-US" sz="1400" dirty="0" err="1" smtClean="0">
                <a:latin typeface="Courier New" charset="0"/>
              </a:rPr>
              <a:t>my_testbench</a:t>
            </a:r>
            <a:r>
              <a:rPr lang="en-US" sz="1400" dirty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();</a:t>
            </a:r>
            <a:endParaRPr lang="en-US" sz="1400" dirty="0">
              <a:latin typeface="Courier New" charset="0"/>
            </a:endParaRPr>
          </a:p>
          <a:p>
            <a:r>
              <a:rPr lang="en-US" sz="1000" b="1" dirty="0" smtClean="0">
                <a:latin typeface="Courier New" charset="0"/>
              </a:rPr>
              <a:t> </a:t>
            </a:r>
          </a:p>
          <a:p>
            <a:r>
              <a:rPr lang="en-US" sz="1400" b="1" dirty="0" smtClean="0">
                <a:latin typeface="Courier New" charset="0"/>
              </a:rPr>
              <a:t>  initial begin</a:t>
            </a:r>
          </a:p>
          <a:p>
            <a:r>
              <a:rPr lang="en-US" sz="1400" b="1" dirty="0" smtClean="0">
                <a:latin typeface="Courier New" charset="0"/>
              </a:rPr>
              <a:t>    $</a:t>
            </a:r>
            <a:r>
              <a:rPr lang="en-US" sz="1400" b="1" dirty="0" err="1" smtClean="0">
                <a:latin typeface="Courier New" charset="0"/>
              </a:rPr>
              <a:t>dumpfile</a:t>
            </a:r>
            <a:r>
              <a:rPr lang="en-US" sz="1400" dirty="0" smtClean="0">
                <a:latin typeface="Courier New" charset="0"/>
              </a:rPr>
              <a:t>(”</a:t>
            </a:r>
            <a:r>
              <a:rPr lang="en-US" sz="1400" dirty="0" err="1" smtClean="0">
                <a:latin typeface="Courier New" charset="0"/>
              </a:rPr>
              <a:t>waveform.vcd</a:t>
            </a:r>
            <a:r>
              <a:rPr lang="en-US" sz="1400" dirty="0" smtClean="0">
                <a:latin typeface="Courier New" charset="0"/>
              </a:rPr>
              <a:t>”);</a:t>
            </a:r>
          </a:p>
          <a:p>
            <a:r>
              <a:rPr lang="en-US" sz="1400" b="1" dirty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   $</a:t>
            </a:r>
            <a:r>
              <a:rPr lang="en-US" sz="1400" b="1" dirty="0" err="1" smtClean="0">
                <a:latin typeface="Courier New" charset="0"/>
              </a:rPr>
              <a:t>dumpvars</a:t>
            </a:r>
            <a:r>
              <a:rPr lang="en-US" sz="1400" dirty="0" smtClean="0">
                <a:latin typeface="Courier New" charset="0"/>
              </a:rPr>
              <a:t>();</a:t>
            </a:r>
          </a:p>
          <a:p>
            <a:r>
              <a:rPr lang="en-US" sz="1400" b="1" dirty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   </a:t>
            </a:r>
            <a:r>
              <a:rPr lang="en-US" sz="1400" dirty="0" smtClean="0">
                <a:latin typeface="Courier New" charset="0"/>
              </a:rPr>
              <a:t>#1000;</a:t>
            </a:r>
          </a:p>
          <a:p>
            <a:r>
              <a:rPr lang="en-US" sz="1400" b="1" dirty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   $finish</a:t>
            </a:r>
          </a:p>
          <a:p>
            <a:r>
              <a:rPr lang="en-US" sz="1400" b="1" dirty="0" smtClean="0">
                <a:latin typeface="Courier New" charset="0"/>
              </a:rPr>
              <a:t>  end</a:t>
            </a:r>
          </a:p>
          <a:p>
            <a:r>
              <a:rPr lang="en-US" sz="1000" b="1" dirty="0" smtClean="0">
                <a:latin typeface="Courier New" charset="0"/>
              </a:rPr>
              <a:t> </a:t>
            </a:r>
          </a:p>
          <a:p>
            <a:r>
              <a:rPr lang="en-US" sz="1400" b="1" dirty="0" err="1" smtClean="0">
                <a:latin typeface="Courier New" charset="0"/>
              </a:rPr>
              <a:t>endmodule</a:t>
            </a:r>
            <a:endParaRPr lang="en-US" sz="1400" b="1" dirty="0" smtClean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83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C0000"/>
                </a:solidFill>
              </a:rPr>
              <a:t>Initial and forever constructs </a:t>
            </a:r>
            <a:r>
              <a:rPr lang="en-US" dirty="0" smtClean="0"/>
              <a:t>are your primary building blocks for </a:t>
            </a:r>
            <a:r>
              <a:rPr lang="en-US" dirty="0" err="1" smtClean="0"/>
              <a:t>testbenches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000" b="1" dirty="0" smtClean="0"/>
              <a:t>Initial</a:t>
            </a:r>
            <a:endParaRPr lang="en-US" b="1" dirty="0" smtClean="0"/>
          </a:p>
          <a:p>
            <a:pPr marL="0" indent="0">
              <a:buNone/>
            </a:pPr>
            <a:r>
              <a:rPr lang="en-US" sz="1400" dirty="0" smtClean="0"/>
              <a:t>Executes at the beginning of the simulation (time zero). </a:t>
            </a:r>
            <a:br>
              <a:rPr lang="en-US" sz="1400" dirty="0" smtClean="0"/>
            </a:br>
            <a:r>
              <a:rPr lang="en-US" sz="1400" dirty="0" smtClean="0"/>
              <a:t>Useful for initialization and other test logic. Note that a</a:t>
            </a:r>
            <a:br>
              <a:rPr lang="en-US" sz="1400" dirty="0" smtClean="0"/>
            </a:br>
            <a:r>
              <a:rPr lang="en-US" sz="1400" dirty="0" err="1" smtClean="0"/>
              <a:t>testbench</a:t>
            </a:r>
            <a:r>
              <a:rPr lang="en-US" sz="1400" dirty="0" smtClean="0"/>
              <a:t> may have as many initial blocks as it wishes </a:t>
            </a:r>
            <a:br>
              <a:rPr lang="en-US" sz="1400" dirty="0" smtClean="0"/>
            </a:br>
            <a:r>
              <a:rPr lang="en-US" sz="1400" dirty="0" smtClean="0"/>
              <a:t>(each executes in parallel).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r>
              <a:rPr lang="en-US" sz="1400" dirty="0" smtClean="0"/>
              <a:t> </a:t>
            </a:r>
            <a:endParaRPr lang="en-US" sz="1400" dirty="0"/>
          </a:p>
          <a:p>
            <a:pPr marL="0" indent="0">
              <a:buNone/>
            </a:pPr>
            <a:r>
              <a:rPr lang="en-US" sz="2000" b="1" dirty="0" smtClean="0"/>
              <a:t>Forever</a:t>
            </a:r>
            <a:endParaRPr lang="en-US" b="1" dirty="0" smtClean="0"/>
          </a:p>
          <a:p>
            <a:pPr marL="0" indent="0">
              <a:buNone/>
            </a:pPr>
            <a:r>
              <a:rPr lang="en-US" sz="1400" dirty="0" smtClean="0"/>
              <a:t>Executes statements in an infinite loop; useful for </a:t>
            </a:r>
            <a:br>
              <a:rPr lang="en-US" sz="1400" dirty="0" smtClean="0"/>
            </a:br>
            <a:r>
              <a:rPr lang="en-US" sz="1400" dirty="0" smtClean="0"/>
              <a:t>generating clock signals.</a:t>
            </a:r>
          </a:p>
          <a:p>
            <a:pPr marL="0" indent="0">
              <a:buNone/>
            </a:pPr>
            <a:r>
              <a:rPr lang="en-US" sz="700" dirty="0" smtClean="0"/>
              <a:t> </a:t>
            </a:r>
          </a:p>
          <a:p>
            <a:pPr marL="0" indent="0">
              <a:buNone/>
            </a:pPr>
            <a:r>
              <a:rPr lang="en-US" sz="1400" dirty="0" smtClean="0"/>
              <a:t>Generates a 32Mhz clock signal.</a:t>
            </a:r>
            <a:br>
              <a:rPr lang="en-US" sz="1400" dirty="0" smtClean="0"/>
            </a:b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405120" y="2891120"/>
            <a:ext cx="3270068" cy="954107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initial begin</a:t>
            </a:r>
          </a:p>
          <a:p>
            <a:r>
              <a:rPr lang="en-US" sz="1400" b="1" dirty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   &lt;= 1’b0;</a:t>
            </a:r>
            <a:endParaRPr lang="en-US" sz="1400" b="1" dirty="0" smtClean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  reset_ &lt;= 1’b1;</a:t>
            </a:r>
          </a:p>
          <a:p>
            <a:r>
              <a:rPr lang="en-US" sz="1400" b="1" dirty="0" smtClean="0">
                <a:latin typeface="Courier New" charset="0"/>
              </a:rPr>
              <a:t>end</a:t>
            </a:r>
            <a:endParaRPr lang="en-US" sz="1400" dirty="0" smtClean="0">
              <a:latin typeface="Courier New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416731" y="4345150"/>
            <a:ext cx="3270068" cy="1323439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charset="0"/>
              </a:rPr>
              <a:t>`timescale </a:t>
            </a:r>
            <a:r>
              <a:rPr lang="en-US" sz="1400" dirty="0">
                <a:latin typeface="Courier New" charset="0"/>
              </a:rPr>
              <a:t>1ns / 100ps</a:t>
            </a:r>
            <a:br>
              <a:rPr lang="en-US" sz="1400" dirty="0">
                <a:latin typeface="Courier New" charset="0"/>
              </a:rPr>
            </a:br>
            <a:r>
              <a:rPr lang="en-US" sz="1000" dirty="0">
                <a:latin typeface="Courier New" charset="0"/>
              </a:rPr>
              <a:t> </a:t>
            </a:r>
            <a:endParaRPr lang="en-US" sz="1400" b="1" dirty="0">
              <a:latin typeface="Courier New" charset="0"/>
            </a:endParaRPr>
          </a:p>
          <a:p>
            <a:r>
              <a:rPr lang="en-US" sz="1400" b="1" dirty="0" smtClean="0">
                <a:latin typeface="Courier New" charset="0"/>
              </a:rPr>
              <a:t>initial forever begin</a:t>
            </a:r>
          </a:p>
          <a:p>
            <a:r>
              <a:rPr lang="en-US" sz="1400" b="1" dirty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 </a:t>
            </a:r>
            <a:r>
              <a:rPr lang="en-US" sz="1400" dirty="0" smtClean="0">
                <a:latin typeface="Courier New" charset="0"/>
              </a:rPr>
              <a:t>#31.25;</a:t>
            </a:r>
            <a:endParaRPr lang="en-US" sz="1400" b="1" dirty="0" smtClean="0">
              <a:latin typeface="Courier New" charset="0"/>
            </a:endParaRPr>
          </a:p>
          <a:p>
            <a:r>
              <a:rPr lang="en-US" sz="1400" b="1" dirty="0">
                <a:latin typeface="Courier New" charset="0"/>
              </a:rPr>
              <a:t> </a:t>
            </a:r>
            <a:r>
              <a:rPr lang="en-US" sz="1400" b="1" dirty="0" smtClean="0">
                <a:latin typeface="Courier New" charset="0"/>
              </a:rPr>
              <a:t> 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   &lt;= ~</a:t>
            </a:r>
            <a:r>
              <a:rPr lang="en-US" sz="1400" dirty="0" err="1" smtClean="0">
                <a:latin typeface="Courier New" charset="0"/>
              </a:rPr>
              <a:t>clk</a:t>
            </a:r>
            <a:r>
              <a:rPr lang="en-US" sz="1400" dirty="0" smtClean="0">
                <a:latin typeface="Courier New" charset="0"/>
              </a:rPr>
              <a:t>;</a:t>
            </a:r>
            <a:endParaRPr lang="en-US" sz="1400" b="1" dirty="0" smtClean="0">
              <a:latin typeface="Courier New" charset="0"/>
            </a:endParaRPr>
          </a:p>
          <a:p>
            <a:r>
              <a:rPr lang="en-US" sz="1400" b="1" dirty="0" smtClean="0">
                <a:latin typeface="Courier New" charset="0"/>
              </a:rPr>
              <a:t>end</a:t>
            </a:r>
          </a:p>
        </p:txBody>
      </p:sp>
      <p:sp>
        <p:nvSpPr>
          <p:cNvPr id="2" name="Freeform 1"/>
          <p:cNvSpPr/>
          <p:nvPr/>
        </p:nvSpPr>
        <p:spPr>
          <a:xfrm>
            <a:off x="3249039" y="5283710"/>
            <a:ext cx="1994170" cy="202687"/>
          </a:xfrm>
          <a:custGeom>
            <a:avLst/>
            <a:gdLst>
              <a:gd name="connsiteX0" fmla="*/ 0 w 2775568"/>
              <a:gd name="connsiteY0" fmla="*/ 64736 h 429322"/>
              <a:gd name="connsiteX1" fmla="*/ 2136297 w 2775568"/>
              <a:gd name="connsiteY1" fmla="*/ 428878 h 429322"/>
              <a:gd name="connsiteX2" fmla="*/ 2775568 w 2775568"/>
              <a:gd name="connsiteY2" fmla="*/ 0 h 429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5568" h="429322">
                <a:moveTo>
                  <a:pt x="0" y="64736"/>
                </a:moveTo>
                <a:cubicBezTo>
                  <a:pt x="836851" y="252201"/>
                  <a:pt x="1673703" y="439667"/>
                  <a:pt x="2136297" y="428878"/>
                </a:cubicBezTo>
                <a:cubicBezTo>
                  <a:pt x="2598891" y="418089"/>
                  <a:pt x="2775568" y="0"/>
                  <a:pt x="2775568" y="0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5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At last, you’re ready to </a:t>
            </a:r>
            <a:r>
              <a:rPr lang="en-US" b="1" dirty="0" smtClean="0">
                <a:solidFill>
                  <a:srgbClr val="CC0000"/>
                </a:solidFill>
              </a:rPr>
              <a:t>synthesize to hardware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2017 Chicago Coder Conference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I </a:t>
            </a:r>
            <a:r>
              <a:rPr lang="en-US" b="1" dirty="0" smtClean="0">
                <a:solidFill>
                  <a:srgbClr val="CC0000"/>
                </a:solidFill>
              </a:rPr>
              <a:t>map physical pins </a:t>
            </a:r>
            <a:r>
              <a:rPr lang="en-US" dirty="0" smtClean="0"/>
              <a:t>on the FPGA to inputs / outputs in my design?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sz="1000" dirty="0"/>
          </a:p>
          <a:p>
            <a:pPr marL="0" indent="0">
              <a:buNone/>
            </a:pPr>
            <a:r>
              <a:rPr lang="en-US" sz="2000" dirty="0" smtClean="0"/>
              <a:t>A </a:t>
            </a:r>
            <a:r>
              <a:rPr lang="en-US" sz="2000" i="1" dirty="0" smtClean="0"/>
              <a:t>user constraints file </a:t>
            </a:r>
            <a:r>
              <a:rPr lang="en-US" sz="2000" dirty="0" smtClean="0"/>
              <a:t>(UCF) provides information about the physical pin-out of your chip (including a mapping to signals in the design).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2017 Chicago Coder Conference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424561" y="4105522"/>
            <a:ext cx="6902316" cy="1169551"/>
          </a:xfrm>
          <a:prstGeom prst="rect">
            <a:avLst/>
          </a:prstGeom>
          <a:noFill/>
          <a:ln w="28575" cap="rnd">
            <a:solidFill>
              <a:schemeClr val="accent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NET CLK   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LOC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="P94"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IOSTANDARD=LVTTL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|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PERIOD=31.25ns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;              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NET 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RESET_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LOC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="P114" | IOSTANDARD=LVTTL;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NET 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LED&lt;0&gt;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LOC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="P123" | IOSTANDARD=LVTTL | DRIVE=8 | SLEW=SLOW;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NET 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LED&lt;1&gt;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LOC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="P124" | IOSTANDARD=LVTTL | DRIVE=8 | SLEW=SLOW;         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NET 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LED&lt;2&gt; </a:t>
            </a:r>
            <a:r>
              <a:rPr lang="mr-IN" sz="1400" dirty="0" smtClean="0">
                <a:latin typeface="Courier" charset="0"/>
                <a:ea typeface="Courier" charset="0"/>
                <a:cs typeface="Courier" charset="0"/>
              </a:rPr>
              <a:t>LOC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="P126" | IOSTANDARD=LVTTL | DRIVE=8 | SLEW=SLOW;         </a:t>
            </a: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254" y="3548173"/>
            <a:ext cx="2009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Name of a top-level I/O in your design</a:t>
            </a:r>
            <a:endParaRPr lang="en-US" sz="14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4048" y="3548173"/>
            <a:ext cx="2009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Name of a pin on the Xilinx chip</a:t>
            </a:r>
            <a:endParaRPr lang="en-US" sz="14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4283" y="5439008"/>
            <a:ext cx="2009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Logic standard (LVTTL is 0v-3.3v)</a:t>
            </a:r>
            <a:endParaRPr lang="en-US" sz="14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32355" y="5439008"/>
            <a:ext cx="2434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Extra information about the signal like drive strength (current) and clock period</a:t>
            </a:r>
            <a:endParaRPr lang="en-US" sz="14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896894" y="3898520"/>
            <a:ext cx="569991" cy="323284"/>
          </a:xfrm>
          <a:custGeom>
            <a:avLst/>
            <a:gdLst>
              <a:gd name="connsiteX0" fmla="*/ 0 w 569991"/>
              <a:gd name="connsiteY0" fmla="*/ 21727 h 323284"/>
              <a:gd name="connsiteX1" fmla="*/ 554476 w 569991"/>
              <a:gd name="connsiteY1" fmla="*/ 31454 h 323284"/>
              <a:gd name="connsiteX2" fmla="*/ 428017 w 569991"/>
              <a:gd name="connsiteY2" fmla="*/ 323284 h 32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991" h="323284">
                <a:moveTo>
                  <a:pt x="0" y="21727"/>
                </a:moveTo>
                <a:cubicBezTo>
                  <a:pt x="241570" y="1461"/>
                  <a:pt x="483140" y="-18805"/>
                  <a:pt x="554476" y="31454"/>
                </a:cubicBezTo>
                <a:cubicBezTo>
                  <a:pt x="625812" y="81713"/>
                  <a:pt x="428017" y="323284"/>
                  <a:pt x="428017" y="323284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297677" y="3696511"/>
            <a:ext cx="525293" cy="340466"/>
          </a:xfrm>
          <a:custGeom>
            <a:avLst/>
            <a:gdLst>
              <a:gd name="connsiteX0" fmla="*/ 525293 w 525293"/>
              <a:gd name="connsiteY0" fmla="*/ 152378 h 483118"/>
              <a:gd name="connsiteX1" fmla="*/ 126459 w 525293"/>
              <a:gd name="connsiteY1" fmla="*/ 16191 h 483118"/>
              <a:gd name="connsiteX2" fmla="*/ 0 w 525293"/>
              <a:gd name="connsiteY2" fmla="*/ 483118 h 483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293" h="483118">
                <a:moveTo>
                  <a:pt x="525293" y="152378"/>
                </a:moveTo>
                <a:cubicBezTo>
                  <a:pt x="369650" y="56723"/>
                  <a:pt x="214008" y="-38932"/>
                  <a:pt x="126459" y="16191"/>
                </a:cubicBezTo>
                <a:cubicBezTo>
                  <a:pt x="38910" y="71314"/>
                  <a:pt x="0" y="483118"/>
                  <a:pt x="0" y="483118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426089" y="5359940"/>
            <a:ext cx="603115" cy="487865"/>
          </a:xfrm>
          <a:custGeom>
            <a:avLst/>
            <a:gdLst>
              <a:gd name="connsiteX0" fmla="*/ 0 w 603115"/>
              <a:gd name="connsiteY0" fmla="*/ 408562 h 487865"/>
              <a:gd name="connsiteX1" fmla="*/ 379378 w 603115"/>
              <a:gd name="connsiteY1" fmla="*/ 457200 h 487865"/>
              <a:gd name="connsiteX2" fmla="*/ 603115 w 603115"/>
              <a:gd name="connsiteY2" fmla="*/ 0 h 48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115" h="487865">
                <a:moveTo>
                  <a:pt x="0" y="408562"/>
                </a:moveTo>
                <a:cubicBezTo>
                  <a:pt x="139429" y="466928"/>
                  <a:pt x="278859" y="525294"/>
                  <a:pt x="379378" y="457200"/>
                </a:cubicBezTo>
                <a:cubicBezTo>
                  <a:pt x="479897" y="389106"/>
                  <a:pt x="603115" y="0"/>
                  <a:pt x="603115" y="0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772397" y="5343618"/>
            <a:ext cx="126463" cy="473522"/>
          </a:xfrm>
          <a:custGeom>
            <a:avLst/>
            <a:gdLst>
              <a:gd name="connsiteX0" fmla="*/ 19456 w 437781"/>
              <a:gd name="connsiteY0" fmla="*/ 1381327 h 1381327"/>
              <a:gd name="connsiteX1" fmla="*/ 437745 w 437781"/>
              <a:gd name="connsiteY1" fmla="*/ 593387 h 1381327"/>
              <a:gd name="connsiteX2" fmla="*/ 0 w 437781"/>
              <a:gd name="connsiteY2" fmla="*/ 0 h 138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7781" h="1381327">
                <a:moveTo>
                  <a:pt x="19456" y="1381327"/>
                </a:moveTo>
                <a:cubicBezTo>
                  <a:pt x="230222" y="1102467"/>
                  <a:pt x="440988" y="823608"/>
                  <a:pt x="437745" y="593387"/>
                </a:cubicBezTo>
                <a:cubicBezTo>
                  <a:pt x="434502" y="363166"/>
                  <a:pt x="0" y="0"/>
                  <a:pt x="0" y="0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0284" y="5439008"/>
            <a:ext cx="2009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Courier"/>
                <a:ea typeface="Arial" charset="0"/>
                <a:cs typeface="Courier"/>
              </a:rPr>
              <a:t>LED&lt;0&gt;</a:t>
            </a:r>
            <a:r>
              <a:rPr lang="en-US" sz="1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is represented as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Arial" charset="0"/>
                <a:cs typeface="Courier"/>
              </a:rPr>
              <a:t>LED[0]</a:t>
            </a:r>
            <a:r>
              <a:rPr lang="en-US" sz="14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 in Verilog.</a:t>
            </a:r>
            <a:endParaRPr lang="en-US" sz="1400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84981" y="4994613"/>
            <a:ext cx="628253" cy="394510"/>
          </a:xfrm>
          <a:custGeom>
            <a:avLst/>
            <a:gdLst>
              <a:gd name="connsiteX0" fmla="*/ 171053 w 628253"/>
              <a:gd name="connsiteY0" fmla="*/ 394510 h 394510"/>
              <a:gd name="connsiteX1" fmla="*/ 25138 w 628253"/>
              <a:gd name="connsiteY1" fmla="*/ 54042 h 394510"/>
              <a:gd name="connsiteX2" fmla="*/ 628253 w 628253"/>
              <a:gd name="connsiteY2" fmla="*/ 5404 h 39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253" h="394510">
                <a:moveTo>
                  <a:pt x="171053" y="394510"/>
                </a:moveTo>
                <a:cubicBezTo>
                  <a:pt x="59995" y="256701"/>
                  <a:pt x="-51062" y="118893"/>
                  <a:pt x="25138" y="54042"/>
                </a:cubicBezTo>
                <a:cubicBezTo>
                  <a:pt x="101338" y="-10809"/>
                  <a:pt x="364795" y="-2703"/>
                  <a:pt x="628253" y="5404"/>
                </a:cubicBezTo>
              </a:path>
            </a:pathLst>
          </a:custGeom>
          <a:ln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7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I </a:t>
            </a:r>
            <a:r>
              <a:rPr lang="en-US" b="1" dirty="0" smtClean="0">
                <a:solidFill>
                  <a:srgbClr val="CC0000"/>
                </a:solidFill>
              </a:rPr>
              <a:t>know which pin on the FPGA </a:t>
            </a:r>
            <a:r>
              <a:rPr lang="en-US" dirty="0" smtClean="0"/>
              <a:t>connects to the LEDs on my circuit board?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sz="1000" dirty="0"/>
          </a:p>
          <a:p>
            <a:pPr marL="0" indent="0">
              <a:buNone/>
            </a:pPr>
            <a:r>
              <a:rPr lang="en-US" sz="2000" dirty="0" smtClean="0"/>
              <a:t>Sorry, Charlie. There’s no magic. You’ll have to read the electrical schematic. 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sz="1000" dirty="0"/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Papilio</a:t>
            </a:r>
            <a:r>
              <a:rPr lang="en-US" sz="2000" dirty="0" smtClean="0"/>
              <a:t> site lists pin numbers and hardware </a:t>
            </a:r>
            <a:br>
              <a:rPr lang="en-US" sz="2000" dirty="0" smtClean="0"/>
            </a:br>
            <a:r>
              <a:rPr lang="en-US" sz="2000" dirty="0" smtClean="0"/>
              <a:t>connections in tabular format.</a:t>
            </a:r>
          </a:p>
          <a:p>
            <a:r>
              <a:rPr lang="en-US" sz="2000" dirty="0" err="1" smtClean="0"/>
              <a:t>Papilio</a:t>
            </a:r>
            <a:r>
              <a:rPr lang="en-US" sz="2000" dirty="0" smtClean="0"/>
              <a:t> schematics are also available on their</a:t>
            </a:r>
            <a:br>
              <a:rPr lang="en-US" sz="2000" dirty="0" smtClean="0"/>
            </a:br>
            <a:r>
              <a:rPr lang="en-US" sz="2000" dirty="0" smtClean="0"/>
              <a:t>website.</a:t>
            </a:r>
          </a:p>
          <a:p>
            <a:r>
              <a:rPr lang="en-US" sz="2000" b="1" dirty="0" smtClean="0">
                <a:solidFill>
                  <a:srgbClr val="CC0000"/>
                </a:solidFill>
              </a:rPr>
              <a:t>Don’t screw up</a:t>
            </a:r>
            <a:r>
              <a:rPr lang="en-US" sz="2000" dirty="0" smtClean="0"/>
              <a:t>. Misconnecting pins can </a:t>
            </a:r>
            <a:br>
              <a:rPr lang="en-US" sz="2000" dirty="0" smtClean="0"/>
            </a:br>
            <a:r>
              <a:rPr lang="en-US" sz="2000" dirty="0" smtClean="0"/>
              <a:t>damage the FPGA or circuit board.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2017 Chicago Coder Conference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32" y="3628417"/>
            <a:ext cx="2287668" cy="2334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920" y="6051528"/>
            <a:ext cx="8125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Perhaps more straightforward than it seems. This does not require an electrical engineering degree.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5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I </a:t>
            </a:r>
            <a:r>
              <a:rPr lang="en-US" b="1" dirty="0" smtClean="0">
                <a:solidFill>
                  <a:srgbClr val="CC0000"/>
                </a:solidFill>
              </a:rPr>
              <a:t>get my Verilog onto the FPGA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sz="2000" dirty="0" smtClean="0"/>
              <a:t>Xilinx provides GUI and </a:t>
            </a:r>
            <a:br>
              <a:rPr lang="en-US" sz="2000" dirty="0" smtClean="0"/>
            </a:br>
            <a:r>
              <a:rPr lang="en-US" sz="2000" dirty="0" smtClean="0"/>
              <a:t>command-line tools for </a:t>
            </a:r>
            <a:br>
              <a:rPr lang="en-US" sz="2000" dirty="0" smtClean="0"/>
            </a:br>
            <a:r>
              <a:rPr lang="en-US" sz="2000" dirty="0" smtClean="0"/>
              <a:t>“implementing” your design</a:t>
            </a:r>
            <a:br>
              <a:rPr lang="en-US" sz="2000" dirty="0" smtClean="0"/>
            </a:br>
            <a:r>
              <a:rPr lang="en-US" sz="2000" dirty="0" smtClean="0"/>
              <a:t>in hardware.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It’s not hard. I promise.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Detailed installation and </a:t>
            </a:r>
            <a:br>
              <a:rPr lang="en-US" sz="2000" dirty="0" smtClean="0"/>
            </a:br>
            <a:r>
              <a:rPr lang="en-US" sz="2000" dirty="0" smtClean="0"/>
              <a:t>implementation instructions are</a:t>
            </a:r>
            <a:br>
              <a:rPr lang="en-US" sz="2000" dirty="0" smtClean="0"/>
            </a:br>
            <a:r>
              <a:rPr lang="en-US" sz="2000" dirty="0" smtClean="0"/>
              <a:t>available on my GitHub.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2017 Chicago Coder Conference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30" y="2378281"/>
            <a:ext cx="4293370" cy="3643139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966936" y="3326858"/>
            <a:ext cx="1322962" cy="389107"/>
          </a:xfrm>
          <a:custGeom>
            <a:avLst/>
            <a:gdLst>
              <a:gd name="connsiteX0" fmla="*/ 0 w 1322962"/>
              <a:gd name="connsiteY0" fmla="*/ 0 h 500360"/>
              <a:gd name="connsiteX1" fmla="*/ 875490 w 1322962"/>
              <a:gd name="connsiteY1" fmla="*/ 496111 h 500360"/>
              <a:gd name="connsiteX2" fmla="*/ 1322962 w 1322962"/>
              <a:gd name="connsiteY2" fmla="*/ 252919 h 50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2962" h="500360">
                <a:moveTo>
                  <a:pt x="0" y="0"/>
                </a:moveTo>
                <a:cubicBezTo>
                  <a:pt x="327498" y="226979"/>
                  <a:pt x="654996" y="453958"/>
                  <a:pt x="875490" y="496111"/>
                </a:cubicBezTo>
                <a:cubicBezTo>
                  <a:pt x="1095984" y="538264"/>
                  <a:pt x="1322962" y="252919"/>
                  <a:pt x="1322962" y="252919"/>
                </a:cubicBezTo>
              </a:path>
            </a:pathLst>
          </a:custGeom>
          <a:ln>
            <a:prstDash val="sys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Information can be </a:t>
            </a:r>
            <a:r>
              <a:rPr lang="en-US" b="1" dirty="0" smtClean="0">
                <a:solidFill>
                  <a:srgbClr val="CC0000"/>
                </a:solidFill>
              </a:rPr>
              <a:t>represented numerically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125607"/>
              </p:ext>
            </p:extLst>
          </p:nvPr>
        </p:nvGraphicFramePr>
        <p:xfrm>
          <a:off x="584433" y="2326198"/>
          <a:ext cx="1191452" cy="3546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726"/>
                <a:gridCol w="595726"/>
              </a:tblGrid>
              <a:tr h="32237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Uppercase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29695"/>
              </p:ext>
            </p:extLst>
          </p:nvPr>
        </p:nvGraphicFramePr>
        <p:xfrm>
          <a:off x="1928285" y="2319076"/>
          <a:ext cx="1191452" cy="3546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726"/>
                <a:gridCol w="595726"/>
              </a:tblGrid>
              <a:tr h="32237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Lowercase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</a:t>
                      </a:r>
                      <a:endParaRPr lang="en-US" sz="1400" dirty="0"/>
                    </a:p>
                  </a:txBody>
                  <a:tcPr/>
                </a:tc>
              </a:tr>
              <a:tr h="3223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342865" y="2019680"/>
            <a:ext cx="2288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rial"/>
                <a:cs typeface="Arial"/>
              </a:rPr>
              <a:t>Hello</a:t>
            </a:r>
            <a:endParaRPr lang="en-US" sz="7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7546" y="3315314"/>
            <a:ext cx="295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72, 101, 108, 108, 111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15072" y="3945802"/>
            <a:ext cx="366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0x48, 0x65, 0x6c, 0x6c, 0x6f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417546" y="4614433"/>
            <a:ext cx="3612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01001000, 01101001, 01101100, </a:t>
            </a:r>
          </a:p>
          <a:p>
            <a:r>
              <a:rPr lang="en-US" sz="2000" dirty="0" smtClean="0"/>
              <a:t>01101100, 10101111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425545" y="2664875"/>
            <a:ext cx="226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s-IS" i="1" dirty="0" smtClean="0">
                <a:solidFill>
                  <a:schemeClr val="accent1"/>
                </a:solidFill>
              </a:rPr>
              <a:t>… your text </a:t>
            </a:r>
            <a:r>
              <a:rPr lang="en-US" i="1" dirty="0" smtClean="0">
                <a:solidFill>
                  <a:schemeClr val="accent1"/>
                </a:solidFill>
              </a:rPr>
              <a:t>message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5545" y="3365173"/>
            <a:ext cx="226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s-IS" i="1" dirty="0" smtClean="0">
                <a:solidFill>
                  <a:schemeClr val="accent1"/>
                </a:solidFill>
              </a:rPr>
              <a:t>… </a:t>
            </a:r>
            <a:r>
              <a:rPr lang="en-US" i="1" dirty="0" smtClean="0">
                <a:solidFill>
                  <a:schemeClr val="accent1"/>
                </a:solidFill>
              </a:rPr>
              <a:t>as decimal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5545" y="3996839"/>
            <a:ext cx="226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s-IS" i="1" dirty="0" smtClean="0">
                <a:solidFill>
                  <a:schemeClr val="accent1"/>
                </a:solidFill>
              </a:rPr>
              <a:t>… as </a:t>
            </a:r>
            <a:r>
              <a:rPr lang="en-US" i="1" dirty="0" smtClean="0">
                <a:solidFill>
                  <a:schemeClr val="accent1"/>
                </a:solidFill>
              </a:rPr>
              <a:t>hex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7945" y="4815511"/>
            <a:ext cx="226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s-IS" i="1" dirty="0" smtClean="0">
                <a:solidFill>
                  <a:schemeClr val="accent1"/>
                </a:solidFill>
              </a:rPr>
              <a:t>… as </a:t>
            </a:r>
            <a:r>
              <a:rPr lang="en-US" i="1" dirty="0" smtClean="0">
                <a:solidFill>
                  <a:schemeClr val="accent1"/>
                </a:solidFill>
              </a:rPr>
              <a:t>binary</a:t>
            </a:r>
            <a:endParaRPr lang="en-US" i="1" dirty="0">
              <a:solidFill>
                <a:schemeClr val="accent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665344" y="3034207"/>
            <a:ext cx="92924" cy="330966"/>
          </a:xfrm>
          <a:prstGeom prst="line">
            <a:avLst/>
          </a:pr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230740" y="3054526"/>
            <a:ext cx="92924" cy="330966"/>
          </a:xfrm>
          <a:prstGeom prst="line">
            <a:avLst/>
          </a:pr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05686" y="3034207"/>
            <a:ext cx="85073" cy="351285"/>
          </a:xfrm>
          <a:prstGeom prst="line">
            <a:avLst/>
          </a:pr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22509" y="3034207"/>
            <a:ext cx="361373" cy="330966"/>
          </a:xfrm>
          <a:prstGeom prst="line">
            <a:avLst/>
          </a:pr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83882" y="3033287"/>
            <a:ext cx="549693" cy="331886"/>
          </a:xfrm>
          <a:prstGeom prst="line">
            <a:avLst/>
          </a:prstGeom>
          <a:ln>
            <a:solidFill>
              <a:schemeClr val="accent1"/>
            </a:solidFill>
            <a:prstDash val="sysDash"/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425" y="6049245"/>
            <a:ext cx="6391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 charset="0"/>
                <a:ea typeface="Arial" charset="0"/>
                <a:cs typeface="Arial" charset="0"/>
              </a:rPr>
              <a:t>The American Standard Code for Information Interchange (ASCII), circa 1960s</a:t>
            </a:r>
            <a:endParaRPr lang="en-US" sz="1400" dirty="0">
              <a:solidFill>
                <a:srgbClr val="7F7F7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00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rgbClr val="CC0000"/>
                </a:solidFill>
              </a:rPr>
              <a:t>Knight </a:t>
            </a:r>
            <a:r>
              <a:rPr lang="en-US" b="1" dirty="0" smtClean="0">
                <a:solidFill>
                  <a:srgbClr val="CC0000"/>
                </a:solidFill>
              </a:rPr>
              <a:t>Rider </a:t>
            </a:r>
            <a:r>
              <a:rPr lang="en-US" dirty="0" smtClean="0"/>
              <a:t>Hands-on Lab Exercise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8" b="8304"/>
          <a:stretch/>
        </p:blipFill>
        <p:spPr>
          <a:xfrm>
            <a:off x="5194570" y="3519150"/>
            <a:ext cx="3492230" cy="160506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Goals of the Knight Rider </a:t>
            </a:r>
            <a:r>
              <a:rPr lang="en-US" b="1" dirty="0" smtClean="0">
                <a:solidFill>
                  <a:srgbClr val="CC0000"/>
                </a:solidFill>
              </a:rPr>
              <a:t>hands-on lab exercise </a:t>
            </a:r>
            <a:r>
              <a:rPr lang="en-US" dirty="0" smtClean="0"/>
              <a:t>are to: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sz="1000" dirty="0"/>
          </a:p>
          <a:p>
            <a:pPr>
              <a:buFont typeface="Wingdings" charset="2"/>
              <a:buChar char="ü"/>
            </a:pPr>
            <a:r>
              <a:rPr lang="en-US" sz="2000" dirty="0" smtClean="0"/>
              <a:t>Author a circuit that animates eight LEDs in a back-and-forth pattern reminiscent of Kit from Knight Rider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Simulate the circuit using Icarus Verilog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View simulated waveform output in </a:t>
            </a:r>
            <a:br>
              <a:rPr lang="en-US" sz="2000" dirty="0" smtClean="0"/>
            </a:br>
            <a:r>
              <a:rPr lang="en-US" sz="2000" dirty="0" err="1" smtClean="0"/>
              <a:t>GTKWave</a:t>
            </a:r>
            <a:endParaRPr lang="en-US" sz="2000" dirty="0" smtClean="0"/>
          </a:p>
          <a:p>
            <a:pPr>
              <a:buFont typeface="Wingdings" charset="2"/>
              <a:buChar char="ü"/>
            </a:pPr>
            <a:r>
              <a:rPr lang="en-US" sz="2000" dirty="0" smtClean="0"/>
              <a:t>Demonstrate how to synthesize </a:t>
            </a:r>
            <a:br>
              <a:rPr lang="en-US" sz="2000" dirty="0" smtClean="0"/>
            </a:br>
            <a:r>
              <a:rPr lang="en-US" sz="2000" dirty="0" smtClean="0"/>
              <a:t>and load the design on the </a:t>
            </a:r>
            <a:r>
              <a:rPr lang="en-US" sz="2000" dirty="0" err="1" smtClean="0"/>
              <a:t>Papilio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hardware</a:t>
            </a:r>
          </a:p>
          <a:p>
            <a:pPr>
              <a:buFont typeface="Wingdings" charset="2"/>
              <a:buChar char="ü"/>
            </a:pPr>
            <a:r>
              <a:rPr lang="en-US" sz="2000" dirty="0" smtClean="0"/>
              <a:t>Please refrain from Hassling the Hoff during any point of this exercise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Chicago </a:t>
            </a:r>
            <a:r>
              <a:rPr lang="en-US" dirty="0" smtClean="0"/>
              <a:t>Coder </a:t>
            </a:r>
            <a:r>
              <a:rPr lang="en-US" dirty="0"/>
              <a:t>Conference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circuit </a:t>
            </a:r>
            <a:r>
              <a:rPr lang="en-US" b="1" dirty="0" smtClean="0">
                <a:solidFill>
                  <a:srgbClr val="CC0000"/>
                </a:solidFill>
              </a:rPr>
              <a:t>can be decomposed </a:t>
            </a:r>
            <a:r>
              <a:rPr lang="en-US" dirty="0" smtClean="0"/>
              <a:t>into the following pieces: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sz="1000" dirty="0"/>
          </a:p>
          <a:p>
            <a:r>
              <a:rPr lang="en-US" sz="2000" dirty="0" smtClean="0"/>
              <a:t>An eight-bit register, each bit of which drives a LED.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1 turns the LED on, a 0 turns it off.</a:t>
            </a:r>
            <a:b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2000" dirty="0" smtClean="0"/>
              <a:t>A counter that rolls over (saturates) at the frequency you want the LEDs to change.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frequency divider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How many bits must this register have if it increments every 31.25ns and should roll over approximately every 100ms?</a:t>
            </a:r>
            <a:b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2000" dirty="0" smtClean="0"/>
              <a:t>Logic to shift the active LED one spot left or right each time the counter saturates.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&lt;&lt;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or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&gt;&gt;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to shift left or right.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000" dirty="0" smtClean="0"/>
              <a:t> </a:t>
            </a:r>
          </a:p>
          <a:p>
            <a:r>
              <a:rPr lang="en-US" sz="2000" dirty="0" smtClean="0"/>
              <a:t>Logic to track whether we’re shifting left or shifting right.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state variable of sorts.</a:t>
            </a:r>
          </a:p>
          <a:p>
            <a:pPr>
              <a:buFont typeface="Wingdings" charset="2"/>
              <a:buChar char="ü"/>
            </a:pPr>
            <a:endParaRPr lang="en-US" dirty="0" smtClean="0"/>
          </a:p>
          <a:p>
            <a:pPr>
              <a:buFont typeface="Wingdings" charset="2"/>
              <a:buChar char="ü"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2017 Chicago Coder Conference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I </a:t>
            </a:r>
            <a:r>
              <a:rPr lang="en-US" b="1" dirty="0" smtClean="0">
                <a:solidFill>
                  <a:srgbClr val="CC0000"/>
                </a:solidFill>
              </a:rPr>
              <a:t>get started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Font typeface="+mj-lt"/>
              <a:buAutoNum type="arabicPeriod"/>
            </a:pPr>
            <a:endParaRPr lang="en-US" sz="2000" dirty="0" smtClean="0"/>
          </a:p>
          <a:p>
            <a:pPr>
              <a:buFont typeface="+mj-lt"/>
              <a:buAutoNum type="arabicPeriod"/>
            </a:pPr>
            <a:r>
              <a:rPr lang="en-US" sz="2000" dirty="0" smtClean="0"/>
              <a:t>Install and launch the Ubuntu VM and log in as user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chicago</a:t>
            </a:r>
            <a:r>
              <a:rPr lang="en-US" sz="2000" dirty="0" smtClean="0"/>
              <a:t>, password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coder</a:t>
            </a:r>
            <a:br>
              <a:rPr lang="en-US" sz="20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0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Navigate to the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~/digital-design/knight-rider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dirty="0" smtClean="0"/>
              <a:t> project directory</a:t>
            </a:r>
            <a:br>
              <a:rPr lang="en-US" sz="2000" dirty="0" smtClean="0"/>
            </a:br>
            <a:r>
              <a:rPr lang="en-US" sz="1000" dirty="0" smtClean="0"/>
              <a:t> 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Modify the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rtl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knightrider.v</a:t>
            </a:r>
            <a:r>
              <a:rPr lang="en-US" sz="2000" dirty="0" smtClean="0"/>
              <a:t> design file. </a:t>
            </a:r>
            <a:br>
              <a:rPr lang="en-US" sz="2000" dirty="0" smtClean="0"/>
            </a:br>
            <a:r>
              <a:rPr lang="en-US" sz="1000" dirty="0" smtClean="0"/>
              <a:t> 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Execute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make</a:t>
            </a:r>
            <a:r>
              <a:rPr lang="en-US" sz="2000" dirty="0" smtClean="0"/>
              <a:t> in the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knight-rider/</a:t>
            </a:r>
            <a:r>
              <a:rPr lang="en-US" sz="2000" dirty="0" smtClean="0"/>
              <a:t> directory to run the simulation.</a:t>
            </a:r>
            <a:br>
              <a:rPr lang="en-US" sz="2000" dirty="0" smtClean="0"/>
            </a:br>
            <a:r>
              <a:rPr lang="en-US" sz="1000" dirty="0" smtClean="0"/>
              <a:t> </a:t>
            </a:r>
          </a:p>
          <a:p>
            <a:pPr>
              <a:buFont typeface="+mj-lt"/>
              <a:buAutoNum type="arabicPeriod"/>
            </a:pPr>
            <a:r>
              <a:rPr lang="en-US" sz="2000" dirty="0" smtClean="0"/>
              <a:t>View the waveform using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gtkwave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waveform.vcd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2017 Chicago Coder Conference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Where to now? Detailed </a:t>
            </a:r>
            <a:r>
              <a:rPr lang="en-US" b="1" dirty="0" smtClean="0">
                <a:solidFill>
                  <a:srgbClr val="CC0000"/>
                </a:solidFill>
              </a:rPr>
              <a:t>instructions and sample projects</a:t>
            </a:r>
            <a:r>
              <a:rPr lang="en-US" dirty="0" smtClean="0"/>
              <a:t> available on GitHub.</a:t>
            </a:r>
          </a:p>
          <a:p>
            <a:pPr marL="0" indent="0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2400" b="1" dirty="0" err="1" smtClean="0">
                <a:solidFill>
                  <a:schemeClr val="accent1"/>
                </a:solidFill>
              </a:rPr>
              <a:t>github.com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defano</a:t>
            </a:r>
            <a:r>
              <a:rPr lang="en-US" sz="2400" b="1" dirty="0">
                <a:solidFill>
                  <a:schemeClr val="accent1"/>
                </a:solidFill>
              </a:rPr>
              <a:t>/digital-</a:t>
            </a:r>
            <a:r>
              <a:rPr lang="en-US" sz="2400" b="1" dirty="0" smtClean="0">
                <a:solidFill>
                  <a:schemeClr val="accent1"/>
                </a:solidFill>
              </a:rPr>
              <a:t>design</a:t>
            </a:r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sz="1000" dirty="0"/>
          </a:p>
          <a:p>
            <a:pPr marL="0" indent="0">
              <a:buNone/>
            </a:pPr>
            <a:r>
              <a:rPr lang="en-US" sz="2000" dirty="0" smtClean="0"/>
              <a:t>Detailed installation and setup instructions. Including </a:t>
            </a:r>
            <a:br>
              <a:rPr lang="en-US" sz="2000" dirty="0" smtClean="0"/>
            </a:br>
            <a:r>
              <a:rPr lang="en-US" sz="2000" dirty="0" smtClean="0"/>
              <a:t>instructions </a:t>
            </a:r>
            <a:r>
              <a:rPr lang="en-US" sz="2000" dirty="0"/>
              <a:t>for loading designs onto </a:t>
            </a:r>
            <a:r>
              <a:rPr lang="en-US" sz="2000" dirty="0" err="1" smtClean="0"/>
              <a:t>Papilio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hardware.</a:t>
            </a:r>
            <a:br>
              <a:rPr lang="en-US" sz="2000" dirty="0" smtClean="0"/>
            </a:br>
            <a:r>
              <a:rPr lang="en-US" sz="8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Learn by experimenting with working examples.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dirty="0" smtClean="0"/>
              <a:t>Several example projects that you can simulate,</a:t>
            </a:r>
            <a:br>
              <a:rPr lang="en-US" sz="2000" dirty="0" smtClean="0"/>
            </a:br>
            <a:r>
              <a:rPr lang="en-US" sz="2000" dirty="0" smtClean="0"/>
              <a:t>synthesize and modify.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2017 Chicago Coder Conference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339" r="18350" b="2359"/>
          <a:stretch/>
        </p:blipFill>
        <p:spPr>
          <a:xfrm>
            <a:off x="6796958" y="3499521"/>
            <a:ext cx="1900084" cy="23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Even information that </a:t>
            </a:r>
            <a:r>
              <a:rPr lang="en-US" b="1" dirty="0" smtClean="0">
                <a:solidFill>
                  <a:srgbClr val="CC0000"/>
                </a:solidFill>
              </a:rPr>
              <a:t>doesn’t seem numerical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EA9A-97A7-1C45-825F-E582E644329B}" type="datetime4">
              <a:rPr lang="en-US" smtClean="0"/>
              <a:pPr/>
              <a:t>June 25,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2017 </a:t>
            </a:r>
            <a:r>
              <a:rPr lang="en-US" dirty="0" smtClean="0"/>
              <a:t>Chicago Coder Conference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87AD-0E98-3D4B-9E08-C1D342209D6A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79183" y="2484873"/>
            <a:ext cx="4660900" cy="2679700"/>
            <a:chOff x="335417" y="2268628"/>
            <a:chExt cx="4660900" cy="26797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417" y="2268628"/>
              <a:ext cx="4660900" cy="26797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605775" y="4375836"/>
              <a:ext cx="237473" cy="209222"/>
            </a:xfrm>
            <a:prstGeom prst="rect">
              <a:avLst/>
            </a:prstGeom>
            <a:noFill/>
            <a:ln w="57150" cmpd="sng">
              <a:solidFill>
                <a:srgbClr val="CC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99091" y="4756823"/>
            <a:ext cx="1239757" cy="1045687"/>
            <a:chOff x="3222633" y="4924332"/>
            <a:chExt cx="1239757" cy="104568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t="1" b="3714"/>
            <a:stretch/>
          </p:blipFill>
          <p:spPr>
            <a:xfrm>
              <a:off x="3222633" y="4924332"/>
              <a:ext cx="1209906" cy="1022511"/>
            </a:xfrm>
            <a:prstGeom prst="rect">
              <a:avLst/>
            </a:prstGeom>
            <a:ln w="57150" cmpd="sng">
              <a:solidFill>
                <a:srgbClr val="CC0000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4091890" y="5726349"/>
              <a:ext cx="370500" cy="243670"/>
            </a:xfrm>
            <a:prstGeom prst="rect">
              <a:avLst/>
            </a:prstGeom>
            <a:noFill/>
            <a:ln w="57150" cmpd="sng">
              <a:solidFill>
                <a:srgbClr val="CC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57269" y="5330088"/>
            <a:ext cx="1329151" cy="646332"/>
            <a:chOff x="3892492" y="5279912"/>
            <a:chExt cx="1242066" cy="646332"/>
          </a:xfrm>
        </p:grpSpPr>
        <p:sp>
          <p:nvSpPr>
            <p:cNvPr id="16" name="TextBox 15"/>
            <p:cNvSpPr txBox="1"/>
            <p:nvPr/>
          </p:nvSpPr>
          <p:spPr>
            <a:xfrm>
              <a:off x="3964766" y="5279913"/>
              <a:ext cx="1169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0, 0, 0, 0</a:t>
              </a:r>
            </a:p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1, 0, 0, 0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Left Bracket 16"/>
            <p:cNvSpPr/>
            <p:nvPr/>
          </p:nvSpPr>
          <p:spPr>
            <a:xfrm>
              <a:off x="3892492" y="5279913"/>
              <a:ext cx="72274" cy="646331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Bracket 18"/>
            <p:cNvSpPr/>
            <p:nvPr/>
          </p:nvSpPr>
          <p:spPr>
            <a:xfrm flipH="1">
              <a:off x="4928833" y="5279912"/>
              <a:ext cx="72274" cy="646331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02425" y="6049245"/>
            <a:ext cx="4580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F7F7F"/>
                </a:solidFill>
                <a:latin typeface="Arial" charset="0"/>
                <a:ea typeface="Arial" charset="0"/>
                <a:cs typeface="Arial" charset="0"/>
              </a:rPr>
              <a:t>Rasterized “bitmap” image from HyperCard, circa 1987.</a:t>
            </a:r>
            <a:endParaRPr lang="en-US" sz="1400" dirty="0">
              <a:solidFill>
                <a:srgbClr val="7F7F7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9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51506</TotalTime>
  <Words>5903</Words>
  <Application>Microsoft Macintosh PowerPoint</Application>
  <PresentationFormat>On-screen Show (4:3)</PresentationFormat>
  <Paragraphs>1524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.AppleColorEmojiUI</vt:lpstr>
      <vt:lpstr>Calibri</vt:lpstr>
      <vt:lpstr>Courier</vt:lpstr>
      <vt:lpstr>Courier New</vt:lpstr>
      <vt:lpstr>ＭＳ Ｐゴシック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Communique Marketing Solutions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Wray</dc:creator>
  <cp:lastModifiedBy>matt@defano.com</cp:lastModifiedBy>
  <cp:revision>777</cp:revision>
  <cp:lastPrinted>2017-06-03T20:53:32Z</cp:lastPrinted>
  <dcterms:created xsi:type="dcterms:W3CDTF">2015-03-05T01:56:43Z</dcterms:created>
  <dcterms:modified xsi:type="dcterms:W3CDTF">2017-06-26T02:22:32Z</dcterms:modified>
</cp:coreProperties>
</file>